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Lst>
  <p:notesMasterIdLst>
    <p:notesMasterId r:id="rId30"/>
  </p:notesMasterIdLst>
  <p:sldIdLst>
    <p:sldId id="256" r:id="rId6"/>
    <p:sldId id="296" r:id="rId7"/>
    <p:sldId id="258" r:id="rId8"/>
    <p:sldId id="259" r:id="rId9"/>
    <p:sldId id="293" r:id="rId10"/>
    <p:sldId id="260" r:id="rId11"/>
    <p:sldId id="261" r:id="rId12"/>
    <p:sldId id="263" r:id="rId13"/>
    <p:sldId id="264" r:id="rId14"/>
    <p:sldId id="265" r:id="rId15"/>
    <p:sldId id="266" r:id="rId16"/>
    <p:sldId id="298" r:id="rId17"/>
    <p:sldId id="269" r:id="rId18"/>
    <p:sldId id="270" r:id="rId19"/>
    <p:sldId id="271" r:id="rId20"/>
    <p:sldId id="275" r:id="rId21"/>
    <p:sldId id="276" r:id="rId22"/>
    <p:sldId id="277" r:id="rId23"/>
    <p:sldId id="297" r:id="rId24"/>
    <p:sldId id="286" r:id="rId25"/>
    <p:sldId id="288" r:id="rId26"/>
    <p:sldId id="289" r:id="rId27"/>
    <p:sldId id="291" r:id="rId28"/>
    <p:sldId id="292" r:id="rId29"/>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CACDA9A-67C2-4C18-B18D-B519B45D3EC6}" type="datetimeFigureOut">
              <a:rPr lang="fa-IR" smtClean="0"/>
              <a:t>1442/04/17</a:t>
            </a:fld>
            <a:endParaRPr lang="fa-I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38F6DDF-D2D7-477D-B601-81AA9A63C1C9}" type="slidenum">
              <a:rPr lang="fa-IR" smtClean="0"/>
              <a:t>‹#›</a:t>
            </a:fld>
            <a:endParaRPr lang="fa-IR"/>
          </a:p>
        </p:txBody>
      </p:sp>
    </p:spTree>
    <p:extLst>
      <p:ext uri="{BB962C8B-B14F-4D97-AF65-F5344CB8AC3E}">
        <p14:creationId xmlns:p14="http://schemas.microsoft.com/office/powerpoint/2010/main" val="237574266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0671DC-886E-41B1-88FF-11E3CDA7E73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8995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A3F03A2-D47E-4D56-815F-3BF60E571611}"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5AEE949-1157-4438-AC1E-9D0D9A7D0227}"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A3F03A2-D47E-4D56-815F-3BF60E571611}"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5AEE949-1157-4438-AC1E-9D0D9A7D0227}"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A3F03A2-D47E-4D56-815F-3BF60E571611}"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5AEE949-1157-4438-AC1E-9D0D9A7D0227}"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A3F03A2-D47E-4D56-815F-3BF60E571611}"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5AEE949-1157-4438-AC1E-9D0D9A7D0227}"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3F03A2-D47E-4D56-815F-3BF60E571611}"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5AEE949-1157-4438-AC1E-9D0D9A7D0227}"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A3F03A2-D47E-4D56-815F-3BF60E571611}"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5AEE949-1157-4438-AC1E-9D0D9A7D0227}"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A3F03A2-D47E-4D56-815F-3BF60E571611}" type="datetimeFigureOut">
              <a:rPr lang="fa-IR" smtClean="0"/>
              <a:pPr/>
              <a:t>1442/04/17</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5AEE949-1157-4438-AC1E-9D0D9A7D0227}"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A3F03A2-D47E-4D56-815F-3BF60E571611}" type="datetimeFigureOut">
              <a:rPr lang="fa-IR" smtClean="0"/>
              <a:pPr/>
              <a:t>1442/04/17</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5AEE949-1157-4438-AC1E-9D0D9A7D0227}"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F03A2-D47E-4D56-815F-3BF60E571611}" type="datetimeFigureOut">
              <a:rPr lang="fa-IR" smtClean="0"/>
              <a:pPr/>
              <a:t>1442/04/17</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5AEE949-1157-4438-AC1E-9D0D9A7D0227}"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F03A2-D47E-4D56-815F-3BF60E571611}"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5AEE949-1157-4438-AC1E-9D0D9A7D0227}"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F03A2-D47E-4D56-815F-3BF60E571611}"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5AEE949-1157-4438-AC1E-9D0D9A7D0227}"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A3F03A2-D47E-4D56-815F-3BF60E571611}" type="datetimeFigureOut">
              <a:rPr lang="fa-IR" smtClean="0"/>
              <a:pPr/>
              <a:t>1442/04/17</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5AEE949-1157-4438-AC1E-9D0D9A7D0227}"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2919"/>
            <a:ext cx="7772400" cy="5500725"/>
          </a:xfrm>
        </p:spPr>
        <p:txBody>
          <a:bodyPr>
            <a:normAutofit/>
          </a:bodyPr>
          <a:lstStyle/>
          <a:p>
            <a:r>
              <a:rPr lang="fa-IR" sz="5400" b="1" dirty="0" smtClean="0">
                <a:solidFill>
                  <a:srgbClr val="FF0000"/>
                </a:solidFill>
                <a:cs typeface="B Yagut" pitchFamily="2" charset="-78"/>
              </a:rPr>
              <a:t>برنامه گسترش مراقبت های اولیه سلامت برای تحقق پوشش همگانی سلامت در مناطق شهری </a:t>
            </a:r>
            <a:endParaRPr lang="fa-IR" sz="5400"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56"/>
    </mc:Choice>
    <mc:Fallback xmlns="">
      <p:transition spd="slow" advTm="11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fa-IR" sz="4000" b="1" dirty="0" smtClean="0">
                <a:solidFill>
                  <a:srgbClr val="FF0000"/>
                </a:solidFill>
                <a:cs typeface="B Yagut" pitchFamily="2" charset="-78"/>
              </a:rPr>
              <a:t>تعریف خدمات </a:t>
            </a:r>
            <a:r>
              <a:rPr lang="fa-IR" sz="4000" b="1" dirty="0">
                <a:solidFill>
                  <a:srgbClr val="FF0000"/>
                </a:solidFill>
                <a:cs typeface="B Yagut" pitchFamily="2" charset="-78"/>
              </a:rPr>
              <a:t>بهداشت عمومی </a:t>
            </a:r>
          </a:p>
        </p:txBody>
      </p:sp>
      <p:sp>
        <p:nvSpPr>
          <p:cNvPr id="3" name="Content Placeholder 2"/>
          <p:cNvSpPr>
            <a:spLocks noGrp="1"/>
          </p:cNvSpPr>
          <p:nvPr>
            <p:ph idx="1"/>
          </p:nvPr>
        </p:nvSpPr>
        <p:spPr>
          <a:xfrm>
            <a:off x="457200" y="1600200"/>
            <a:ext cx="8229600" cy="4525963"/>
          </a:xfrm>
        </p:spPr>
        <p:txBody>
          <a:bodyPr>
            <a:normAutofit/>
          </a:bodyPr>
          <a:lstStyle/>
          <a:p>
            <a:pPr marL="0" indent="0">
              <a:buNone/>
            </a:pPr>
            <a:r>
              <a:rPr lang="fa-IR" b="1" dirty="0" smtClean="0">
                <a:solidFill>
                  <a:schemeClr val="accent1">
                    <a:lumMod val="75000"/>
                  </a:schemeClr>
                </a:solidFill>
                <a:cs typeface="B Yagut" pitchFamily="2" charset="-78"/>
              </a:rPr>
              <a:t>5-خدمات بهداشت عمومی :</a:t>
            </a:r>
          </a:p>
          <a:p>
            <a:pPr marL="0" indent="0" algn="just">
              <a:lnSpc>
                <a:spcPct val="150000"/>
              </a:lnSpc>
              <a:buNone/>
            </a:pPr>
            <a:r>
              <a:rPr lang="fa-IR" sz="2800" dirty="0" smtClean="0">
                <a:cs typeface="B Yagut" pitchFamily="2" charset="-78"/>
              </a:rPr>
              <a:t>خدمات سلامت هستند که کل جمعیت را هدف قرار می دهند. همچون تحلیل وضعیت سلامت، نظام مراقبت سلامت، توانمندسازی، آموزش وارتقای سلامت واجرای برنامه ملی خودمراقبتی، ترویج سلامت، خدمات پیشگیری، کنترل بیماری های واگیردار، بیماری های غیرواگیر، بهداشت محیط، آمادگی و پاسخ در بحران و بهداشت حرفه ای</a:t>
            </a:r>
            <a:endParaRPr lang="fa-IR" sz="2800" b="1"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656"/>
    </mc:Choice>
    <mc:Fallback xmlns="">
      <p:transition spd="slow" advTm="34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fa-IR" sz="3200" b="1" dirty="0" smtClean="0">
                <a:solidFill>
                  <a:srgbClr val="FF0000"/>
                </a:solidFill>
                <a:cs typeface="B Yagut" pitchFamily="2" charset="-78"/>
              </a:rPr>
              <a:t>تعریف ارجاع و سطح بندی در نظام ارائه خدمات </a:t>
            </a:r>
            <a:endParaRPr lang="fa-IR" sz="3200" b="1" dirty="0">
              <a:solidFill>
                <a:srgbClr val="FF0000"/>
              </a:solidFill>
              <a:cs typeface="B Yagut" pitchFamily="2" charset="-78"/>
            </a:endParaRPr>
          </a:p>
        </p:txBody>
      </p:sp>
      <p:sp>
        <p:nvSpPr>
          <p:cNvPr id="3" name="Content Placeholder 2"/>
          <p:cNvSpPr>
            <a:spLocks noGrp="1"/>
          </p:cNvSpPr>
          <p:nvPr>
            <p:ph idx="1"/>
          </p:nvPr>
        </p:nvSpPr>
        <p:spPr>
          <a:xfrm>
            <a:off x="457200" y="1124744"/>
            <a:ext cx="8229600" cy="5001419"/>
          </a:xfrm>
        </p:spPr>
        <p:txBody>
          <a:bodyPr>
            <a:normAutofit/>
          </a:bodyPr>
          <a:lstStyle/>
          <a:p>
            <a:pPr marL="0" indent="0">
              <a:buNone/>
            </a:pPr>
            <a:r>
              <a:rPr lang="fa-IR" b="1" dirty="0" smtClean="0">
                <a:solidFill>
                  <a:schemeClr val="accent1">
                    <a:lumMod val="75000"/>
                  </a:schemeClr>
                </a:solidFill>
                <a:cs typeface="B Yagut" pitchFamily="2" charset="-78"/>
              </a:rPr>
              <a:t>6</a:t>
            </a:r>
            <a:r>
              <a:rPr lang="fa-IR" sz="2800" b="1" dirty="0" smtClean="0">
                <a:solidFill>
                  <a:schemeClr val="accent1">
                    <a:lumMod val="75000"/>
                  </a:schemeClr>
                </a:solidFill>
                <a:cs typeface="B Yagut" pitchFamily="2" charset="-78"/>
              </a:rPr>
              <a:t>-ارجاع درنظام ارائه خدمات سلامت : </a:t>
            </a:r>
          </a:p>
          <a:p>
            <a:pPr marL="0" lvl="1" indent="0" algn="just">
              <a:buNone/>
            </a:pPr>
            <a:r>
              <a:rPr lang="fa-IR" dirty="0" smtClean="0">
                <a:cs typeface="B Yagut" pitchFamily="2" charset="-78"/>
              </a:rPr>
              <a:t>فرآیندهایی است که نحوه ارتباط فرد با نظام سلامت و استفاده وی از سطوح خدمات این نظام را تعیین می‌کند. ارجاع درون سطح به عنوان ارجاع افقی و ارجاع در بین سطوح به عنوان ارجاع عمودی نامیده می‌شود.</a:t>
            </a:r>
            <a:endParaRPr lang="en-US" dirty="0" smtClean="0">
              <a:cs typeface="B Yagut" pitchFamily="2" charset="-78"/>
            </a:endParaRPr>
          </a:p>
          <a:p>
            <a:pPr marL="0" indent="0">
              <a:buNone/>
            </a:pPr>
            <a:r>
              <a:rPr lang="fa-IR" sz="2800" b="1" dirty="0" smtClean="0">
                <a:solidFill>
                  <a:schemeClr val="accent1">
                    <a:lumMod val="75000"/>
                  </a:schemeClr>
                </a:solidFill>
                <a:cs typeface="B Yagut" pitchFamily="2" charset="-78"/>
              </a:rPr>
              <a:t>7- سطح بندی درنظام ارائه خدمات سلامت : </a:t>
            </a:r>
          </a:p>
          <a:p>
            <a:pPr marL="0" indent="0">
              <a:buNone/>
            </a:pPr>
            <a:r>
              <a:rPr lang="fa-IR" sz="2800" dirty="0" smtClean="0">
                <a:cs typeface="B Yagut" pitchFamily="2" charset="-78"/>
              </a:rPr>
              <a:t>خدمات و مراقبت های سلامت در دو سطح در اختیار افراد و جامعه تحت پوشش گذاشته می شود .</a:t>
            </a:r>
          </a:p>
          <a:p>
            <a:pPr marL="0" indent="0">
              <a:buNone/>
            </a:pPr>
            <a:r>
              <a:rPr lang="fa-IR" b="1" dirty="0" smtClean="0">
                <a:cs typeface="B Yagut" pitchFamily="2" charset="-78"/>
              </a:rPr>
              <a:t>1- </a:t>
            </a:r>
            <a:r>
              <a:rPr lang="fa-IR" sz="2400" b="1" dirty="0" smtClean="0">
                <a:cs typeface="B Yagut" pitchFamily="2" charset="-78"/>
              </a:rPr>
              <a:t>سطح اول ( پایگاه سلامت ، مرکز خدمات جامع سلامت )</a:t>
            </a:r>
          </a:p>
          <a:p>
            <a:pPr marL="0" indent="0">
              <a:buNone/>
            </a:pPr>
            <a:r>
              <a:rPr lang="fa-IR" sz="2400" b="1" dirty="0" smtClean="0">
                <a:cs typeface="B Yagut" pitchFamily="2" charset="-78"/>
              </a:rPr>
              <a:t>2- سطح دوم (شامل خدمات تخصصی و فوق تخصصی )</a:t>
            </a:r>
            <a:endParaRPr lang="fa-IR" sz="2400" b="1"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108"/>
    </mc:Choice>
    <mc:Fallback xmlns="">
      <p:transition spd="slow" advTm="64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88640"/>
            <a:ext cx="8352928" cy="6336704"/>
          </a:xfrm>
        </p:spPr>
      </p:pic>
    </p:spTree>
    <p:extLst>
      <p:ext uri="{BB962C8B-B14F-4D97-AF65-F5344CB8AC3E}">
        <p14:creationId xmlns:p14="http://schemas.microsoft.com/office/powerpoint/2010/main" val="2791181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fa-IR" sz="4000" b="1" dirty="0" smtClean="0">
                <a:solidFill>
                  <a:srgbClr val="FF0000"/>
                </a:solidFill>
                <a:cs typeface="B Yagut" pitchFamily="2" charset="-78"/>
              </a:rPr>
              <a:t>تعریف تیم سلامت</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196752"/>
            <a:ext cx="8229600" cy="4929411"/>
          </a:xfrm>
        </p:spPr>
        <p:txBody>
          <a:bodyPr/>
          <a:lstStyle/>
          <a:p>
            <a:pPr marL="0" indent="0">
              <a:buNone/>
            </a:pPr>
            <a:r>
              <a:rPr lang="fa-IR" b="1" dirty="0" smtClean="0">
                <a:solidFill>
                  <a:schemeClr val="accent1">
                    <a:lumMod val="75000"/>
                  </a:schemeClr>
                </a:solidFill>
                <a:cs typeface="B Yagut" pitchFamily="2" charset="-78"/>
              </a:rPr>
              <a:t>8- تیم  سلامت :</a:t>
            </a:r>
          </a:p>
          <a:p>
            <a:pPr marL="0" indent="0" algn="just">
              <a:buNone/>
            </a:pPr>
            <a:r>
              <a:rPr lang="fa-IR" sz="2800" dirty="0" smtClean="0">
                <a:cs typeface="B Yagut" pitchFamily="2" charset="-78"/>
              </a:rPr>
              <a:t>گروهی از صاحبان دانش و مهارت در حوزه خدمات بهداشتی و درمانی هستند که بسته خدمات پایه سلامت را در اختیار افراد قرار میدهند . اعضای تیم سلامت شامل:</a:t>
            </a:r>
          </a:p>
          <a:p>
            <a:pPr marL="0" indent="0" algn="just">
              <a:buNone/>
            </a:pPr>
            <a:r>
              <a:rPr lang="fa-IR" sz="2800" dirty="0" smtClean="0">
                <a:cs typeface="B Yagut" pitchFamily="2" charset="-78"/>
              </a:rPr>
              <a:t> پزشک، مراقب سلامت، کاردان/کارشناس بهداشت محیط و بهداشت حرفه ای،کارشناس تغذیه و رژیم درمانی، کارشناس سلامت روان، پرستار/بهیار، پذیرش، و در صورت لزوم دندانپزشک، مراقب سلامت دهان و نمونه گیر آزمایشگاهی یا کارکنان آزمایشگاه هستند. </a:t>
            </a:r>
            <a:endParaRPr lang="fa-IR" sz="2800" b="1"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575"/>
    </mc:Choice>
    <mc:Fallback xmlns="">
      <p:transition spd="slow" advTm="5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fa-IR" sz="4000" b="1" dirty="0" smtClean="0">
                <a:solidFill>
                  <a:srgbClr val="FF0000"/>
                </a:solidFill>
                <a:cs typeface="B Yagut" pitchFamily="2" charset="-78"/>
              </a:rPr>
              <a:t>تعریف مراقب سلامت </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196753"/>
            <a:ext cx="8229600" cy="4752528"/>
          </a:xfrm>
        </p:spPr>
        <p:txBody>
          <a:bodyPr>
            <a:normAutofit/>
          </a:bodyPr>
          <a:lstStyle/>
          <a:p>
            <a:pPr marL="0" indent="0">
              <a:buNone/>
            </a:pPr>
            <a:endParaRPr lang="fa-IR" b="1" dirty="0" smtClean="0">
              <a:solidFill>
                <a:schemeClr val="accent1">
                  <a:lumMod val="75000"/>
                </a:schemeClr>
              </a:solidFill>
              <a:cs typeface="B Yagut" pitchFamily="2" charset="-78"/>
            </a:endParaRPr>
          </a:p>
          <a:p>
            <a:pPr marL="0" indent="0">
              <a:buNone/>
            </a:pPr>
            <a:r>
              <a:rPr lang="fa-IR" b="1" dirty="0" smtClean="0">
                <a:solidFill>
                  <a:schemeClr val="accent1">
                    <a:lumMod val="75000"/>
                  </a:schemeClr>
                </a:solidFill>
                <a:cs typeface="B Yagut" pitchFamily="2" charset="-78"/>
              </a:rPr>
              <a:t>9- مراقب سلامت : </a:t>
            </a:r>
          </a:p>
          <a:p>
            <a:pPr marL="0" indent="0" algn="just">
              <a:lnSpc>
                <a:spcPct val="150000"/>
              </a:lnSpc>
              <a:buNone/>
            </a:pPr>
            <a:r>
              <a:rPr lang="fa-IR" sz="2800" dirty="0" smtClean="0">
                <a:cs typeface="B Yagut" pitchFamily="2" charset="-78"/>
              </a:rPr>
              <a:t>فردیست با مدرک تحصیلی کاردانی یا کارشناسی در رشته های بهداشت خانواده، بهداشت عمومی، پرستاری، مامایی و مبارزه با بیماری ها (درمورد مردان) که پس از طی دوره آموزشی تعریف شده </a:t>
            </a:r>
            <a:r>
              <a:rPr lang="fa-IR" sz="2800" b="1" dirty="0" smtClean="0">
                <a:cs typeface="B Yagut" pitchFamily="2" charset="-78"/>
              </a:rPr>
              <a:t>، </a:t>
            </a:r>
            <a:r>
              <a:rPr lang="fa-IR" sz="2800" dirty="0" smtClean="0">
                <a:cs typeface="B Yagut" pitchFamily="2" charset="-78"/>
              </a:rPr>
              <a:t>به فردی چندپیشه به نام</a:t>
            </a:r>
            <a:r>
              <a:rPr lang="fa-IR" sz="2800" b="1" dirty="0" smtClean="0">
                <a:cs typeface="B Yagut" pitchFamily="2" charset="-78"/>
              </a:rPr>
              <a:t>"</a:t>
            </a:r>
            <a:r>
              <a:rPr lang="fa-IR" sz="2800" b="1" dirty="0" smtClean="0">
                <a:solidFill>
                  <a:schemeClr val="accent1">
                    <a:lumMod val="75000"/>
                  </a:schemeClr>
                </a:solidFill>
                <a:cs typeface="B Yagut" pitchFamily="2" charset="-78"/>
              </a:rPr>
              <a:t>مراقب سلامت</a:t>
            </a:r>
            <a:r>
              <a:rPr lang="fa-IR" sz="2800" b="1" dirty="0" smtClean="0">
                <a:cs typeface="B Yagut" pitchFamily="2" charset="-78"/>
              </a:rPr>
              <a:t>"</a:t>
            </a:r>
            <a:r>
              <a:rPr lang="fa-IR" sz="2800" dirty="0" smtClean="0">
                <a:cs typeface="B Yagut" pitchFamily="2" charset="-78"/>
              </a:rPr>
              <a:t> تبدیل می­شود. </a:t>
            </a:r>
            <a:endParaRPr lang="fa-IR" sz="2800" b="1"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37"/>
    </mc:Choice>
    <mc:Fallback xmlns="">
      <p:transition spd="slow" advTm="23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fa-IR" sz="4000" b="1" dirty="0" smtClean="0">
                <a:solidFill>
                  <a:srgbClr val="FF0000"/>
                </a:solidFill>
                <a:cs typeface="B Yagut" pitchFamily="2" charset="-78"/>
              </a:rPr>
              <a:t>بسته خدمات سلامت در </a:t>
            </a:r>
            <a:r>
              <a:rPr lang="en-US" sz="4000" b="1" dirty="0" smtClean="0">
                <a:solidFill>
                  <a:srgbClr val="FF0000"/>
                </a:solidFill>
                <a:cs typeface="B Yagut" pitchFamily="2" charset="-78"/>
              </a:rPr>
              <a:t>PHC</a:t>
            </a:r>
            <a:r>
              <a:rPr lang="fa-IR" sz="4000" b="1" dirty="0" smtClean="0">
                <a:solidFill>
                  <a:srgbClr val="FF0000"/>
                </a:solidFill>
                <a:cs typeface="B Yagut" pitchFamily="2" charset="-78"/>
              </a:rPr>
              <a:t> شهری</a:t>
            </a:r>
            <a:endParaRPr lang="fa-IR" sz="4000"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fa-IR" b="1" dirty="0" smtClean="0">
                <a:cs typeface="B Yagut" pitchFamily="2" charset="-78"/>
              </a:rPr>
              <a:t>10. بسته خدمات سلامت در برنامه پزشک خانواده شهری :</a:t>
            </a:r>
          </a:p>
          <a:p>
            <a:pPr marL="0" indent="0">
              <a:buNone/>
            </a:pPr>
            <a:r>
              <a:rPr lang="fa-IR" dirty="0" smtClean="0">
                <a:cs typeface="B Yagut" pitchFamily="2" charset="-78"/>
              </a:rPr>
              <a:t>10-1-خدمات سلامت عمومی </a:t>
            </a:r>
          </a:p>
          <a:p>
            <a:pPr marL="0" indent="0">
              <a:buNone/>
            </a:pPr>
            <a:r>
              <a:rPr lang="fa-IR" dirty="0" smtClean="0">
                <a:cs typeface="B Yagut" pitchFamily="2" charset="-78"/>
              </a:rPr>
              <a:t>10-2-خدمات مراقبت های اولیه سلامت فردی </a:t>
            </a:r>
          </a:p>
          <a:p>
            <a:pPr marL="0" indent="0">
              <a:buNone/>
            </a:pPr>
            <a:r>
              <a:rPr lang="fa-IR" dirty="0" smtClean="0">
                <a:cs typeface="B Yagut" pitchFamily="2" charset="-78"/>
              </a:rPr>
              <a:t>10-3-بسته خدمات درمانی </a:t>
            </a:r>
          </a:p>
          <a:p>
            <a:pPr marL="0" indent="0">
              <a:buNone/>
            </a:pPr>
            <a:r>
              <a:rPr lang="fa-IR" dirty="0" smtClean="0">
                <a:cs typeface="B Yagut" pitchFamily="2" charset="-78"/>
              </a:rPr>
              <a:t>10-4-سایر خدمات سلامت ( حسب مورد )</a:t>
            </a:r>
            <a:endParaRPr lang="fa-IR" dirty="0">
              <a:cs typeface="B Yagut"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556"/>
    </mc:Choice>
    <mc:Fallback xmlns="">
      <p:transition spd="slow" advTm="66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پرونده الکترونیکی سلامت و پرونده خانوار </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600200"/>
            <a:ext cx="8229600" cy="4853136"/>
          </a:xfrm>
        </p:spPr>
        <p:txBody>
          <a:bodyPr>
            <a:normAutofit fontScale="92500" lnSpcReduction="20000"/>
          </a:bodyPr>
          <a:lstStyle/>
          <a:p>
            <a:pPr algn="just"/>
            <a:r>
              <a:rPr lang="fa-IR" sz="2800" dirty="0" smtClean="0">
                <a:cs typeface="B Yagut" pitchFamily="2" charset="-78"/>
              </a:rPr>
              <a:t>پرونده الکترونیکی سلامت خانوار مبتنی بر شناسه کد (شناسه) ملی برای هر ایرانی و غیرایرانی ایجاد می‌شود و همه اطلاعات مربوط به سلامت وی، قبل از تولد تا پس از مرگ، در آن ثبت می‌گردد.</a:t>
            </a:r>
          </a:p>
          <a:p>
            <a:pPr algn="just"/>
            <a:endParaRPr lang="fa-IR" sz="2800" dirty="0" smtClean="0">
              <a:cs typeface="B Yagut" pitchFamily="2" charset="-78"/>
            </a:endParaRPr>
          </a:p>
          <a:p>
            <a:pPr algn="just"/>
            <a:r>
              <a:rPr lang="fa-IR" sz="2800" dirty="0" smtClean="0">
                <a:cs typeface="B Yagut" pitchFamily="2" charset="-78"/>
              </a:rPr>
              <a:t>با استفاده از رمز عبور و الزامات ضروری و حفظ حریم خصوصی، امکان دسترسی به اطلاعات  پرونده سلامت توسط مراقب سلامت وی، پزشک معالج او یا سایر افراد ذیصلاح مطابق سطح دسترسی تعریف شده توسط معاونت بهداشت وزارت متبوع در سراسر کشور ایجاد خواهد شد.</a:t>
            </a:r>
          </a:p>
          <a:p>
            <a:pPr algn="just"/>
            <a:endParaRPr lang="fa-IR" sz="2800" dirty="0" smtClean="0">
              <a:cs typeface="B Yagut" pitchFamily="2" charset="-78"/>
            </a:endParaRPr>
          </a:p>
          <a:p>
            <a:pPr algn="just"/>
            <a:r>
              <a:rPr lang="fa-IR" sz="2800" dirty="0" smtClean="0"/>
              <a:t> </a:t>
            </a:r>
            <a:r>
              <a:rPr lang="fa-IR" sz="2800" dirty="0" smtClean="0">
                <a:cs typeface="B Yagut" pitchFamily="2" charset="-78"/>
              </a:rPr>
              <a:t>پرونده توسط مراقب سلامت مسوول آن خانوار در سامانه تشکیل و تکمیل می شود و فرم های هر پرونده برحسب شرایط افراد تشکیل دهنده خانوار منطبق با برنامه های خدمتی تعریف شده در بسته خدمت خواهد بود.</a:t>
            </a:r>
            <a:endParaRPr lang="fa-IR" sz="28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203"/>
    </mc:Choice>
    <mc:Fallback xmlns="">
      <p:transition spd="slow" advTm="74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fa-IR" sz="4000" b="1" dirty="0" smtClean="0">
                <a:solidFill>
                  <a:srgbClr val="FF0000"/>
                </a:solidFill>
                <a:cs typeface="B Yagut" pitchFamily="2" charset="-78"/>
              </a:rPr>
              <a:t>جمعیت هدف </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323528" y="1600200"/>
            <a:ext cx="8496944" cy="4525963"/>
          </a:xfrm>
        </p:spPr>
        <p:txBody>
          <a:bodyPr/>
          <a:lstStyle/>
          <a:p>
            <a:pPr marL="0" indent="0">
              <a:buNone/>
            </a:pPr>
            <a:r>
              <a:rPr lang="fa-IR" b="1" dirty="0" smtClean="0">
                <a:cs typeface="B Yagut" pitchFamily="2" charset="-78"/>
              </a:rPr>
              <a:t>جمعیت هدف این برنامه شامل جمعیت ساکن در مناطق شهری است که بر اساس اجرا ، در 2 گروه زیر فازبندی شده اند :</a:t>
            </a:r>
          </a:p>
          <a:p>
            <a:pPr>
              <a:lnSpc>
                <a:spcPct val="150000"/>
              </a:lnSpc>
              <a:buFont typeface="Wingdings" panose="05000000000000000000" pitchFamily="2" charset="2"/>
              <a:buChar char="§"/>
            </a:pPr>
            <a:r>
              <a:rPr lang="fa-IR" dirty="0" smtClean="0">
                <a:cs typeface="B Yagut" pitchFamily="2" charset="-78"/>
              </a:rPr>
              <a:t>جمعیت مناطق حاشیه نشین و سکونتگاه های غیر رسمی.</a:t>
            </a:r>
          </a:p>
          <a:p>
            <a:pPr>
              <a:lnSpc>
                <a:spcPct val="150000"/>
              </a:lnSpc>
              <a:buFont typeface="Wingdings" panose="05000000000000000000" pitchFamily="2" charset="2"/>
              <a:buChar char="§"/>
            </a:pPr>
            <a:r>
              <a:rPr lang="fa-IR" dirty="0" smtClean="0">
                <a:cs typeface="B Yagut" pitchFamily="2" charset="-78"/>
              </a:rPr>
              <a:t>جمعیت شهر های بالای 20 هزار نفر </a:t>
            </a:r>
            <a:endParaRPr lang="fa-IR"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43"/>
    </mc:Choice>
    <mc:Fallback xmlns="">
      <p:transition spd="slow" advTm="16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ساختار ارائه مراقبت های اولیه سلامت </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323528" y="1600200"/>
            <a:ext cx="8363272" cy="4853136"/>
          </a:xfrm>
        </p:spPr>
        <p:txBody>
          <a:bodyPr>
            <a:normAutofit/>
          </a:bodyPr>
          <a:lstStyle/>
          <a:p>
            <a:pPr marL="0" indent="0">
              <a:buNone/>
            </a:pPr>
            <a:r>
              <a:rPr lang="fa-IR" b="1" dirty="0" smtClean="0">
                <a:solidFill>
                  <a:schemeClr val="accent1">
                    <a:lumMod val="75000"/>
                  </a:schemeClr>
                </a:solidFill>
                <a:cs typeface="B Yagut" pitchFamily="2" charset="-78"/>
              </a:rPr>
              <a:t>1- پایگاه سلامت :</a:t>
            </a:r>
          </a:p>
          <a:p>
            <a:pPr marL="0" lvl="0" indent="0" algn="just">
              <a:buNone/>
            </a:pPr>
            <a:r>
              <a:rPr lang="fa-IR" sz="2800" dirty="0" smtClean="0">
                <a:cs typeface="B Yagut" pitchFamily="2" charset="-78"/>
              </a:rPr>
              <a:t>براساس تراکم جمعیت بازای هر 6 تا 2۰ هزار نفر در منطقه (متوسط برای جمعیت 12500 نفر) راه اندازی می شود.</a:t>
            </a:r>
          </a:p>
          <a:p>
            <a:pPr marL="0" lvl="0" indent="0" algn="just">
              <a:buNone/>
            </a:pPr>
            <a:endParaRPr lang="en-US" sz="2800" dirty="0" smtClean="0">
              <a:cs typeface="B Yagut" pitchFamily="2" charset="-78"/>
            </a:endParaRPr>
          </a:p>
          <a:p>
            <a:pPr algn="just">
              <a:buNone/>
            </a:pPr>
            <a:r>
              <a:rPr lang="fa-IR" b="1" dirty="0" smtClean="0">
                <a:solidFill>
                  <a:schemeClr val="accent1">
                    <a:lumMod val="75000"/>
                  </a:schemeClr>
                </a:solidFill>
                <a:cs typeface="B Yagut" pitchFamily="2" charset="-78"/>
              </a:rPr>
              <a:t>2- </a:t>
            </a:r>
            <a:r>
              <a:rPr lang="fa-IR" b="1" dirty="0">
                <a:solidFill>
                  <a:schemeClr val="accent1">
                    <a:lumMod val="75000"/>
                  </a:schemeClr>
                </a:solidFill>
                <a:cs typeface="B Yagut" pitchFamily="2" charset="-78"/>
              </a:rPr>
              <a:t>مرکز خدمات جامع سلامت :</a:t>
            </a:r>
          </a:p>
          <a:p>
            <a:pPr algn="just">
              <a:buNone/>
            </a:pPr>
            <a:r>
              <a:rPr lang="fa-IR" sz="2800" dirty="0" smtClean="0">
                <a:cs typeface="B Yagut" pitchFamily="2" charset="-78"/>
              </a:rPr>
              <a:t>بازای هر 2 تا 8 پایگاه سلامت (جمعیت 25 تا 100 هزار نفر جمعیت</a:t>
            </a:r>
          </a:p>
          <a:p>
            <a:pPr algn="just">
              <a:buNone/>
            </a:pPr>
            <a:r>
              <a:rPr lang="fa-IR" sz="2800" dirty="0" smtClean="0">
                <a:cs typeface="B Yagut" pitchFamily="2" charset="-78"/>
              </a:rPr>
              <a:t>باتوجه به دسترسی مردم و تراکم جمعیت بطوریکه میانگین جمعیت</a:t>
            </a:r>
          </a:p>
          <a:p>
            <a:pPr algn="just">
              <a:buNone/>
            </a:pPr>
            <a:r>
              <a:rPr lang="fa-IR" sz="2800" dirty="0" smtClean="0">
                <a:cs typeface="B Yagut" pitchFamily="2" charset="-78"/>
              </a:rPr>
              <a:t>مراکز در شهرهای عادی حدود 40000 نفر و در مورد  کلانشهرها</a:t>
            </a:r>
          </a:p>
          <a:p>
            <a:pPr algn="just">
              <a:buNone/>
            </a:pPr>
            <a:r>
              <a:rPr lang="fa-IR" sz="2800" dirty="0" smtClean="0">
                <a:cs typeface="B Yagut" pitchFamily="2" charset="-78"/>
              </a:rPr>
              <a:t> این میانگین حدود 60هزار نفر خواهد بود) </a:t>
            </a:r>
            <a:endParaRPr lang="fa-IR" sz="2800" b="1"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259"/>
    </mc:Choice>
    <mc:Fallback xmlns="">
      <p:transition spd="slow" advTm="4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548680"/>
            <a:ext cx="7992888" cy="5976664"/>
          </a:xfrm>
        </p:spPr>
      </p:pic>
    </p:spTree>
    <p:extLst>
      <p:ext uri="{BB962C8B-B14F-4D97-AF65-F5344CB8AC3E}">
        <p14:creationId xmlns:p14="http://schemas.microsoft.com/office/powerpoint/2010/main" val="2459157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86" y="2924944"/>
            <a:ext cx="4013414" cy="3708437"/>
          </a:xfrm>
        </p:spPr>
        <p:txBody>
          <a:bodyPr>
            <a:normAutofit fontScale="90000"/>
          </a:bodyPr>
          <a:lstStyle/>
          <a:p>
            <a:pPr algn="r"/>
            <a:r>
              <a:rPr lang="fa-IR" sz="2700" b="1" dirty="0" smtClean="0">
                <a:solidFill>
                  <a:prstClr val="black"/>
                </a:solidFill>
                <a:cs typeface="B Yagut" pitchFamily="2" charset="-78"/>
              </a:rPr>
              <a:t/>
            </a:r>
            <a:br>
              <a:rPr lang="fa-IR" sz="2700" b="1" dirty="0" smtClean="0">
                <a:solidFill>
                  <a:prstClr val="black"/>
                </a:solidFill>
                <a:cs typeface="B Yagut" pitchFamily="2" charset="-78"/>
              </a:rPr>
            </a:br>
            <a:r>
              <a:rPr lang="fa-IR" sz="2700" b="1" dirty="0" smtClean="0">
                <a:solidFill>
                  <a:prstClr val="black"/>
                </a:solidFill>
                <a:cs typeface="B Yagut" pitchFamily="2" charset="-78"/>
              </a:rPr>
              <a:t>نام و نام خانوادگی:</a:t>
            </a:r>
            <a:r>
              <a:rPr lang="fa-IR" sz="1800" b="1" dirty="0" smtClean="0">
                <a:solidFill>
                  <a:prstClr val="black"/>
                </a:solidFill>
                <a:cs typeface="B Yagut" pitchFamily="2" charset="-78"/>
              </a:rPr>
              <a:t/>
            </a:r>
            <a:br>
              <a:rPr lang="fa-IR" sz="1800" b="1" dirty="0" smtClean="0">
                <a:solidFill>
                  <a:prstClr val="black"/>
                </a:solidFill>
                <a:cs typeface="B Yagut" pitchFamily="2" charset="-78"/>
              </a:rPr>
            </a:br>
            <a:r>
              <a:rPr lang="fa-IR" sz="2700" b="1" dirty="0" smtClean="0">
                <a:solidFill>
                  <a:prstClr val="black"/>
                </a:solidFill>
                <a:cs typeface="B Yagut" pitchFamily="2" charset="-78"/>
              </a:rPr>
              <a:t> </a:t>
            </a:r>
            <a:r>
              <a:rPr lang="fa-IR" sz="2700" b="1" dirty="0" smtClean="0">
                <a:solidFill>
                  <a:schemeClr val="accent1">
                    <a:lumMod val="50000"/>
                  </a:schemeClr>
                </a:solidFill>
                <a:cs typeface="B Yagut" pitchFamily="2" charset="-78"/>
              </a:rPr>
              <a:t>آرزو  </a:t>
            </a:r>
            <a:r>
              <a:rPr lang="fa-IR" sz="2700" b="1" dirty="0">
                <a:solidFill>
                  <a:schemeClr val="accent1">
                    <a:lumMod val="50000"/>
                  </a:schemeClr>
                </a:solidFill>
                <a:cs typeface="B Yagut" pitchFamily="2" charset="-78"/>
              </a:rPr>
              <a:t>سعادتی</a:t>
            </a:r>
            <a:r>
              <a:rPr lang="fa-IR" sz="1800" b="1" dirty="0" smtClean="0">
                <a:solidFill>
                  <a:prstClr val="black"/>
                </a:solidFill>
                <a:cs typeface="B Yagut" pitchFamily="2" charset="-78"/>
              </a:rPr>
              <a:t/>
            </a:r>
            <a:br>
              <a:rPr lang="fa-IR" sz="1800" b="1" dirty="0" smtClean="0">
                <a:solidFill>
                  <a:prstClr val="black"/>
                </a:solidFill>
                <a:cs typeface="B Yagut" pitchFamily="2" charset="-78"/>
              </a:rPr>
            </a:br>
            <a:r>
              <a:rPr lang="fa-IR" sz="2700" b="1" dirty="0" smtClean="0">
                <a:solidFill>
                  <a:prstClr val="black"/>
                </a:solidFill>
                <a:cs typeface="B Yagut" pitchFamily="2" charset="-78"/>
              </a:rPr>
              <a:t>مدرک تحصیلی: </a:t>
            </a:r>
            <a:r>
              <a:rPr lang="fa-IR" sz="1800" b="1" dirty="0" smtClean="0">
                <a:solidFill>
                  <a:prstClr val="black"/>
                </a:solidFill>
                <a:cs typeface="B Yagut" pitchFamily="2" charset="-78"/>
              </a:rPr>
              <a:t/>
            </a:r>
            <a:br>
              <a:rPr lang="fa-IR" sz="1800" b="1" dirty="0" smtClean="0">
                <a:solidFill>
                  <a:prstClr val="black"/>
                </a:solidFill>
                <a:cs typeface="B Yagut" pitchFamily="2" charset="-78"/>
              </a:rPr>
            </a:br>
            <a:r>
              <a:rPr lang="fa-IR" sz="2700" b="1" dirty="0" smtClean="0">
                <a:solidFill>
                  <a:srgbClr val="002060"/>
                </a:solidFill>
                <a:cs typeface="B Yagut" pitchFamily="2" charset="-78"/>
              </a:rPr>
              <a:t>کارشناس مامایی</a:t>
            </a:r>
            <a:r>
              <a:rPr lang="fa-IR" sz="1800" b="1" dirty="0" smtClean="0">
                <a:solidFill>
                  <a:srgbClr val="002060"/>
                </a:solidFill>
                <a:cs typeface="B Yagut" pitchFamily="2" charset="-78"/>
              </a:rPr>
              <a:t/>
            </a:r>
            <a:br>
              <a:rPr lang="fa-IR" sz="1800" b="1" dirty="0" smtClean="0">
                <a:solidFill>
                  <a:srgbClr val="002060"/>
                </a:solidFill>
                <a:cs typeface="B Yagut" pitchFamily="2" charset="-78"/>
              </a:rPr>
            </a:br>
            <a:r>
              <a:rPr lang="fa-IR" sz="1800" b="1" dirty="0">
                <a:solidFill>
                  <a:srgbClr val="002060"/>
                </a:solidFill>
                <a:cs typeface="B Yagut" pitchFamily="2" charset="-78"/>
              </a:rPr>
              <a:t/>
            </a:r>
            <a:br>
              <a:rPr lang="fa-IR" sz="1800" b="1" dirty="0">
                <a:solidFill>
                  <a:srgbClr val="002060"/>
                </a:solidFill>
                <a:cs typeface="B Yagut" pitchFamily="2" charset="-78"/>
              </a:rPr>
            </a:br>
            <a:r>
              <a:rPr lang="fa-IR" sz="2700" b="1" dirty="0" smtClean="0">
                <a:solidFill>
                  <a:prstClr val="black"/>
                </a:solidFill>
                <a:cs typeface="B Yagut" pitchFamily="2" charset="-78"/>
              </a:rPr>
              <a:t>موقعیت اشتغال سازمانی مدرس:</a:t>
            </a:r>
            <a:r>
              <a:rPr lang="fa-IR" sz="1800" b="1" dirty="0" smtClean="0">
                <a:solidFill>
                  <a:prstClr val="black"/>
                </a:solidFill>
                <a:cs typeface="B Yagut" pitchFamily="2" charset="-78"/>
              </a:rPr>
              <a:t/>
            </a:r>
            <a:br>
              <a:rPr lang="fa-IR" sz="1800" b="1" dirty="0" smtClean="0">
                <a:solidFill>
                  <a:prstClr val="black"/>
                </a:solidFill>
                <a:cs typeface="B Yagut" pitchFamily="2" charset="-78"/>
              </a:rPr>
            </a:br>
            <a:r>
              <a:rPr lang="fa-IR" sz="2200" b="1" dirty="0" smtClean="0">
                <a:solidFill>
                  <a:srgbClr val="002060"/>
                </a:solidFill>
                <a:cs typeface="B Yagut" pitchFamily="2" charset="-78"/>
              </a:rPr>
              <a:t>مدیر مرکز آموزش  بهورزی شهرستان بوکان دانشگاه علوم پزشکی و خدمات بهداشتی درمانی</a:t>
            </a:r>
            <a:r>
              <a:rPr lang="fa-IR" sz="2200" b="1" dirty="0" smtClean="0">
                <a:solidFill>
                  <a:prstClr val="black"/>
                </a:solidFill>
                <a:cs typeface="B Yagut" pitchFamily="2" charset="-78"/>
              </a:rPr>
              <a:t> </a:t>
            </a:r>
            <a:r>
              <a:rPr lang="fa-IR" sz="2200" b="1" dirty="0" smtClean="0">
                <a:solidFill>
                  <a:srgbClr val="002060"/>
                </a:solidFill>
                <a:cs typeface="B Yagut" pitchFamily="2" charset="-78"/>
              </a:rPr>
              <a:t>آذربایجان غربی</a:t>
            </a:r>
            <a:r>
              <a:rPr lang="fa-IR" sz="1800" b="1" dirty="0" smtClean="0">
                <a:solidFill>
                  <a:prstClr val="black"/>
                </a:solidFill>
                <a:cs typeface="B Yagut" pitchFamily="2" charset="-78"/>
              </a:rPr>
              <a:t/>
            </a:r>
            <a:br>
              <a:rPr lang="fa-IR" sz="1800" b="1" dirty="0" smtClean="0">
                <a:solidFill>
                  <a:prstClr val="black"/>
                </a:solidFill>
                <a:cs typeface="B Yagut" pitchFamily="2" charset="-78"/>
              </a:rPr>
            </a:br>
            <a:endParaRPr lang="en-US" dirty="0">
              <a:cs typeface="B Yagut" pitchFamily="2" charset="-78"/>
            </a:endParaRPr>
          </a:p>
        </p:txBody>
      </p:sp>
      <p:sp>
        <p:nvSpPr>
          <p:cNvPr id="3" name="Content Placeholder 2"/>
          <p:cNvSpPr>
            <a:spLocks noGrp="1"/>
          </p:cNvSpPr>
          <p:nvPr>
            <p:ph idx="1"/>
          </p:nvPr>
        </p:nvSpPr>
        <p:spPr>
          <a:xfrm>
            <a:off x="4800600" y="457200"/>
            <a:ext cx="4191000" cy="5708104"/>
          </a:xfrm>
        </p:spPr>
        <p:txBody>
          <a:bodyPr>
            <a:normAutofit lnSpcReduction="10000"/>
          </a:bodyPr>
          <a:lstStyle/>
          <a:p>
            <a:pPr marL="0" indent="0" algn="r" rtl="1">
              <a:buNone/>
            </a:pPr>
            <a:r>
              <a:rPr lang="en-US" b="1" dirty="0" smtClean="0">
                <a:solidFill>
                  <a:srgbClr val="C00000"/>
                </a:solidFill>
                <a:cs typeface="B Yagut" pitchFamily="2" charset="-78"/>
              </a:rPr>
              <a:t>                                  </a:t>
            </a:r>
            <a:r>
              <a:rPr lang="fa-IR" b="1" dirty="0" smtClean="0">
                <a:solidFill>
                  <a:srgbClr val="C00000"/>
                </a:solidFill>
                <a:cs typeface="B Yagut" pitchFamily="2" charset="-78"/>
              </a:rPr>
              <a:t>مشخصات سند</a:t>
            </a:r>
            <a:endParaRPr lang="en-US" sz="2000" b="1" dirty="0" smtClean="0">
              <a:cs typeface="B Yagut" pitchFamily="2" charset="-78"/>
            </a:endParaRPr>
          </a:p>
          <a:p>
            <a:pPr marL="0" indent="0" algn="r" rtl="1">
              <a:buNone/>
            </a:pPr>
            <a:endParaRPr lang="en-US" sz="2000" b="1" dirty="0" smtClean="0">
              <a:cs typeface="B Yagut" pitchFamily="2" charset="-78"/>
            </a:endParaRPr>
          </a:p>
          <a:p>
            <a:pPr marL="0" indent="0" algn="r" rtl="1">
              <a:buNone/>
            </a:pPr>
            <a:r>
              <a:rPr lang="fa-IR" sz="2800" b="1" dirty="0" smtClean="0">
                <a:cs typeface="B Yagut" pitchFamily="2" charset="-78"/>
              </a:rPr>
              <a:t>مشخصات بسته آموزشی</a:t>
            </a:r>
          </a:p>
          <a:p>
            <a:pPr marL="0" indent="0" algn="r" rtl="1">
              <a:buNone/>
            </a:pPr>
            <a:endParaRPr lang="fa-IR" sz="2000" b="1" dirty="0" smtClean="0">
              <a:solidFill>
                <a:srgbClr val="002060"/>
              </a:solidFill>
              <a:cs typeface="B Yagut" pitchFamily="2" charset="-78"/>
            </a:endParaRPr>
          </a:p>
          <a:p>
            <a:pPr marL="0" indent="0" algn="r" rtl="1">
              <a:buNone/>
            </a:pPr>
            <a:r>
              <a:rPr lang="fa-IR" sz="2400" b="1" dirty="0" smtClean="0">
                <a:cs typeface="B Yagut" pitchFamily="2" charset="-78"/>
              </a:rPr>
              <a:t>حیطه درسی : </a:t>
            </a:r>
          </a:p>
          <a:p>
            <a:pPr marL="0" indent="0">
              <a:buNone/>
            </a:pPr>
            <a:r>
              <a:rPr lang="fa-IR" sz="2600" b="1" dirty="0">
                <a:solidFill>
                  <a:schemeClr val="accent1">
                    <a:lumMod val="50000"/>
                  </a:schemeClr>
                </a:solidFill>
                <a:cs typeface="B Yagut" pitchFamily="2" charset="-78"/>
              </a:rPr>
              <a:t>مبانی بهداشت و کار در روستا</a:t>
            </a:r>
          </a:p>
          <a:p>
            <a:pPr marL="0" indent="0" algn="r" rtl="1">
              <a:buNone/>
            </a:pPr>
            <a:endParaRPr lang="fa-IR" sz="2000" b="1" dirty="0" smtClean="0">
              <a:cs typeface="B Yagut" pitchFamily="2" charset="-78"/>
            </a:endParaRPr>
          </a:p>
          <a:p>
            <a:pPr marL="0" indent="0" algn="r" rtl="1">
              <a:buNone/>
            </a:pPr>
            <a:r>
              <a:rPr lang="fa-IR" sz="2400" b="1" dirty="0" smtClean="0">
                <a:cs typeface="B Yagut" pitchFamily="2" charset="-78"/>
              </a:rPr>
              <a:t>تاریخ آخر بازنگری:</a:t>
            </a:r>
            <a:endParaRPr lang="en-US" sz="2400" b="1" dirty="0" smtClean="0">
              <a:cs typeface="B Yagut" pitchFamily="2" charset="-78"/>
            </a:endParaRPr>
          </a:p>
          <a:p>
            <a:pPr marL="0" indent="0" algn="r" rtl="1">
              <a:buNone/>
            </a:pPr>
            <a:r>
              <a:rPr lang="en-US" sz="2400" b="1" dirty="0" smtClean="0">
                <a:cs typeface="B Yagut" pitchFamily="2" charset="-78"/>
              </a:rPr>
              <a:t>  </a:t>
            </a:r>
            <a:r>
              <a:rPr lang="fa-IR" sz="2600" b="1" dirty="0" smtClean="0">
                <a:solidFill>
                  <a:schemeClr val="accent1">
                    <a:lumMod val="50000"/>
                  </a:schemeClr>
                </a:solidFill>
                <a:cs typeface="B Yagut" pitchFamily="2" charset="-78"/>
              </a:rPr>
              <a:t>99/2/20</a:t>
            </a:r>
          </a:p>
          <a:p>
            <a:pPr marL="0" indent="0" algn="r" rtl="1">
              <a:buNone/>
            </a:pPr>
            <a:r>
              <a:rPr lang="en-US" sz="2400" b="1" dirty="0" smtClean="0">
                <a:cs typeface="B Yagut" pitchFamily="2" charset="-78"/>
              </a:rPr>
              <a:t>    </a:t>
            </a:r>
            <a:r>
              <a:rPr lang="en-US" sz="2000" b="1" dirty="0" smtClean="0">
                <a:cs typeface="B Yagut" pitchFamily="2" charset="-78"/>
              </a:rPr>
              <a:t>   </a:t>
            </a:r>
            <a:endParaRPr lang="fa-IR" sz="2000" b="1" dirty="0" smtClean="0">
              <a:cs typeface="B Yagut" pitchFamily="2" charset="-78"/>
            </a:endParaRPr>
          </a:p>
          <a:p>
            <a:pPr marL="0" indent="0" algn="r" rtl="1">
              <a:buNone/>
            </a:pPr>
            <a:r>
              <a:rPr lang="fa-IR" sz="2400" b="1" dirty="0" smtClean="0">
                <a:cs typeface="B Yagut" pitchFamily="2" charset="-78"/>
              </a:rPr>
              <a:t>نام فایل:</a:t>
            </a:r>
          </a:p>
          <a:p>
            <a:pPr marL="0" indent="0" algn="l" rtl="0">
              <a:buNone/>
            </a:pPr>
            <a:r>
              <a:rPr lang="en-US" sz="2000" b="1" dirty="0">
                <a:solidFill>
                  <a:schemeClr val="accent1">
                    <a:lumMod val="50000"/>
                  </a:schemeClr>
                </a:solidFill>
                <a:cs typeface="B Yagut" pitchFamily="2" charset="-78"/>
              </a:rPr>
              <a:t>MR – </a:t>
            </a:r>
            <a:r>
              <a:rPr lang="en-US" sz="2000" b="1" dirty="0" err="1" smtClean="0">
                <a:solidFill>
                  <a:schemeClr val="accent1">
                    <a:lumMod val="50000"/>
                  </a:schemeClr>
                </a:solidFill>
                <a:cs typeface="B Yagut" pitchFamily="2" charset="-78"/>
              </a:rPr>
              <a:t>barnameh</a:t>
            </a:r>
            <a:r>
              <a:rPr lang="en-US" sz="2000" b="1" dirty="0" smtClean="0">
                <a:solidFill>
                  <a:schemeClr val="accent1">
                    <a:lumMod val="50000"/>
                  </a:schemeClr>
                </a:solidFill>
                <a:cs typeface="B Yagut" pitchFamily="2" charset="-78"/>
              </a:rPr>
              <a:t> </a:t>
            </a:r>
            <a:r>
              <a:rPr lang="en-US" sz="2000" b="1" dirty="0" err="1" smtClean="0">
                <a:solidFill>
                  <a:schemeClr val="accent1">
                    <a:lumMod val="50000"/>
                  </a:schemeClr>
                </a:solidFill>
                <a:cs typeface="B Yagut" pitchFamily="2" charset="-78"/>
              </a:rPr>
              <a:t>gostarsh</a:t>
            </a:r>
            <a:r>
              <a:rPr lang="en-US" sz="2000" b="1" dirty="0" smtClean="0">
                <a:solidFill>
                  <a:schemeClr val="accent1">
                    <a:lumMod val="50000"/>
                  </a:schemeClr>
                </a:solidFill>
                <a:cs typeface="B Yagut" pitchFamily="2" charset="-78"/>
              </a:rPr>
              <a:t> </a:t>
            </a:r>
            <a:r>
              <a:rPr lang="en-US" sz="2000" b="1" dirty="0" err="1" smtClean="0">
                <a:solidFill>
                  <a:schemeClr val="accent1">
                    <a:lumMod val="50000"/>
                  </a:schemeClr>
                </a:solidFill>
                <a:cs typeface="B Yagut" pitchFamily="2" charset="-78"/>
              </a:rPr>
              <a:t>phc</a:t>
            </a:r>
            <a:r>
              <a:rPr lang="en-US" sz="2000" b="1" dirty="0" smtClean="0">
                <a:solidFill>
                  <a:schemeClr val="accent1">
                    <a:lumMod val="50000"/>
                  </a:schemeClr>
                </a:solidFill>
                <a:cs typeface="B Yagut" pitchFamily="2" charset="-78"/>
              </a:rPr>
              <a:t>  </a:t>
            </a:r>
            <a:r>
              <a:rPr lang="en-US" sz="2000" b="1" dirty="0" err="1" smtClean="0">
                <a:solidFill>
                  <a:schemeClr val="accent1">
                    <a:lumMod val="50000"/>
                  </a:schemeClr>
                </a:solidFill>
                <a:cs typeface="B Yagut" pitchFamily="2" charset="-78"/>
              </a:rPr>
              <a:t>dar</a:t>
            </a:r>
            <a:r>
              <a:rPr lang="en-US" sz="2000" b="1" dirty="0" smtClean="0">
                <a:solidFill>
                  <a:schemeClr val="accent1">
                    <a:lumMod val="50000"/>
                  </a:schemeClr>
                </a:solidFill>
                <a:cs typeface="B Yagut" pitchFamily="2" charset="-78"/>
              </a:rPr>
              <a:t> </a:t>
            </a:r>
            <a:r>
              <a:rPr lang="en-US" sz="2000" b="1" dirty="0" err="1" smtClean="0">
                <a:solidFill>
                  <a:schemeClr val="accent1">
                    <a:lumMod val="50000"/>
                  </a:schemeClr>
                </a:solidFill>
                <a:cs typeface="B Yagut" pitchFamily="2" charset="-78"/>
              </a:rPr>
              <a:t>manategh</a:t>
            </a:r>
            <a:r>
              <a:rPr lang="en-US" sz="2000" b="1" dirty="0" smtClean="0">
                <a:solidFill>
                  <a:schemeClr val="accent1">
                    <a:lumMod val="50000"/>
                  </a:schemeClr>
                </a:solidFill>
                <a:cs typeface="B Yagut" pitchFamily="2" charset="-78"/>
              </a:rPr>
              <a:t> </a:t>
            </a:r>
            <a:r>
              <a:rPr lang="en-US" sz="2000" b="1" dirty="0" err="1" smtClean="0">
                <a:solidFill>
                  <a:schemeClr val="accent1">
                    <a:lumMod val="50000"/>
                  </a:schemeClr>
                </a:solidFill>
                <a:cs typeface="B Yagut" pitchFamily="2" charset="-78"/>
              </a:rPr>
              <a:t>shahri</a:t>
            </a:r>
            <a:r>
              <a:rPr lang="en-US" sz="2000" b="1" dirty="0" smtClean="0">
                <a:solidFill>
                  <a:schemeClr val="accent1">
                    <a:lumMod val="50000"/>
                  </a:schemeClr>
                </a:solidFill>
                <a:cs typeface="B Yagut" pitchFamily="2" charset="-78"/>
              </a:rPr>
              <a:t> , iedi1</a:t>
            </a:r>
            <a:endParaRPr lang="en-US" sz="2000" b="1" dirty="0">
              <a:solidFill>
                <a:prstClr val="black"/>
              </a:solidFill>
              <a:cs typeface="B Yagut" pitchFamily="2" charset="-78"/>
            </a:endParaRPr>
          </a:p>
          <a:p>
            <a:pPr marL="0" indent="0" algn="r" rtl="1">
              <a:buNone/>
            </a:pPr>
            <a:endParaRPr lang="en-US" sz="2000" b="1" dirty="0" smtClean="0">
              <a:solidFill>
                <a:prstClr val="black"/>
              </a:solidFill>
              <a:cs typeface="B Yagut" pitchFamily="2" charset="-78"/>
            </a:endParaRPr>
          </a:p>
        </p:txBody>
      </p:sp>
      <p:pic>
        <p:nvPicPr>
          <p:cNvPr id="5" name="Picture 4" descr="F:\بهورزی\بهورزی 2\مربیان  بهورزی\عکس  مربیان مرکز آموزش بهورزي\آرزو سعادتي.jpg"/>
          <p:cNvPicPr>
            <a:picLocks noChangeAspect="1" noChangeArrowheads="1"/>
          </p:cNvPicPr>
          <p:nvPr/>
        </p:nvPicPr>
        <p:blipFill>
          <a:blip r:embed="rId5" cstate="print"/>
          <a:srcRect/>
          <a:stretch>
            <a:fillRect/>
          </a:stretch>
        </p:blipFill>
        <p:spPr bwMode="auto">
          <a:xfrm>
            <a:off x="1331640" y="908720"/>
            <a:ext cx="2088232" cy="2016224"/>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3525627"/>
      </p:ext>
    </p:extLst>
  </p:cSld>
  <p:clrMapOvr>
    <a:masterClrMapping/>
  </p:clrMapOvr>
  <mc:AlternateContent xmlns:mc="http://schemas.openxmlformats.org/markup-compatibility/2006" xmlns:p14="http://schemas.microsoft.com/office/powerpoint/2010/main">
    <mc:Choice Requires="p14">
      <p:transition spd="slow" p14:dur="2000" advTm="21265"/>
    </mc:Choice>
    <mc:Fallback xmlns="">
      <p:transition spd="slow" advTm="2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fontScale="90000"/>
          </a:bodyPr>
          <a:lstStyle/>
          <a:p>
            <a:r>
              <a:rPr lang="fa-IR" b="1" dirty="0" smtClean="0">
                <a:solidFill>
                  <a:srgbClr val="FF0000"/>
                </a:solidFill>
                <a:cs typeface="B Yagut" pitchFamily="2" charset="-78"/>
              </a:rPr>
              <a:t>سطوح پایش و ارزشیابی در برنامه پزشک خانواده شهری </a:t>
            </a:r>
            <a:endParaRPr lang="fa-IR" b="1" dirty="0">
              <a:solidFill>
                <a:srgbClr val="FF0000"/>
              </a:solidFill>
              <a:cs typeface="B Yagut" pitchFamily="2" charset="-78"/>
            </a:endParaRPr>
          </a:p>
        </p:txBody>
      </p:sp>
      <p:sp>
        <p:nvSpPr>
          <p:cNvPr id="3" name="Content Placeholder 2"/>
          <p:cNvSpPr>
            <a:spLocks noGrp="1"/>
          </p:cNvSpPr>
          <p:nvPr>
            <p:ph idx="1"/>
          </p:nvPr>
        </p:nvSpPr>
        <p:spPr>
          <a:xfrm>
            <a:off x="457200" y="1412776"/>
            <a:ext cx="8229600" cy="4641379"/>
          </a:xfrm>
        </p:spPr>
        <p:txBody>
          <a:bodyPr>
            <a:normAutofit/>
          </a:bodyPr>
          <a:lstStyle/>
          <a:p>
            <a:pPr marL="0" indent="0">
              <a:lnSpc>
                <a:spcPct val="150000"/>
              </a:lnSpc>
              <a:buNone/>
            </a:pPr>
            <a:r>
              <a:rPr lang="fa-IR" sz="2800" b="1" dirty="0" smtClean="0">
                <a:solidFill>
                  <a:schemeClr val="accent1">
                    <a:lumMod val="75000"/>
                  </a:schemeClr>
                </a:solidFill>
                <a:cs typeface="B Yagut" pitchFamily="2" charset="-78"/>
              </a:rPr>
              <a:t>پایش وارزشیابی برنامه پزشک خانواده شهری در4 سطح انجام می گیرد</a:t>
            </a:r>
            <a:r>
              <a:rPr lang="fa-IR" sz="2800" dirty="0" smtClean="0">
                <a:cs typeface="B Yagut" pitchFamily="2" charset="-78"/>
              </a:rPr>
              <a:t>:</a:t>
            </a:r>
          </a:p>
          <a:p>
            <a:pPr marL="514350" indent="-514350">
              <a:lnSpc>
                <a:spcPct val="150000"/>
              </a:lnSpc>
              <a:buFont typeface="+mj-lt"/>
              <a:buAutoNum type="arabicPeriod"/>
            </a:pPr>
            <a:r>
              <a:rPr lang="fa-IR" sz="2800" dirty="0" smtClean="0">
                <a:cs typeface="B Yagut" pitchFamily="2" charset="-78"/>
              </a:rPr>
              <a:t>پایش و نظارت توسط مرکز خدمات جامع سلامت </a:t>
            </a:r>
          </a:p>
          <a:p>
            <a:pPr marL="514350" indent="-514350">
              <a:lnSpc>
                <a:spcPct val="150000"/>
              </a:lnSpc>
              <a:buFont typeface="+mj-lt"/>
              <a:buAutoNum type="arabicPeriod"/>
            </a:pPr>
            <a:r>
              <a:rPr lang="fa-IR" sz="2800" dirty="0" smtClean="0">
                <a:cs typeface="B Yagut" pitchFamily="2" charset="-78"/>
              </a:rPr>
              <a:t>پایش و نظارت توسط مرکز بهداشت شهرستان </a:t>
            </a:r>
          </a:p>
          <a:p>
            <a:pPr marL="514350" indent="-514350">
              <a:lnSpc>
                <a:spcPct val="150000"/>
              </a:lnSpc>
              <a:buFont typeface="+mj-lt"/>
              <a:buAutoNum type="arabicPeriod"/>
            </a:pPr>
            <a:r>
              <a:rPr lang="fa-IR" sz="2800" dirty="0" smtClean="0">
                <a:cs typeface="B Yagut" pitchFamily="2" charset="-78"/>
              </a:rPr>
              <a:t>پایش و ارزشیابی توسط معاونت بهداشتی استان </a:t>
            </a:r>
          </a:p>
          <a:p>
            <a:pPr marL="514350" indent="-514350">
              <a:lnSpc>
                <a:spcPct val="150000"/>
              </a:lnSpc>
              <a:buFont typeface="+mj-lt"/>
              <a:buAutoNum type="arabicPeriod"/>
            </a:pPr>
            <a:r>
              <a:rPr lang="fa-IR" sz="2800" dirty="0" smtClean="0">
                <a:cs typeface="B Yagut" pitchFamily="2" charset="-78"/>
              </a:rPr>
              <a:t>پایش و ارزشیابی توسط مرکز مدیریت شبکه</a:t>
            </a:r>
            <a:endParaRPr lang="fa-IR" sz="28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558"/>
    </mc:Choice>
    <mc:Fallback xmlns="">
      <p:transition spd="slow" advTm="89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خلاصه مطالب و نتیجه گیری </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600200"/>
            <a:ext cx="8229600" cy="4997152"/>
          </a:xfrm>
        </p:spPr>
        <p:txBody>
          <a:bodyPr>
            <a:normAutofit/>
          </a:bodyPr>
          <a:lstStyle/>
          <a:p>
            <a:pPr lvl="0" algn="just"/>
            <a:r>
              <a:rPr lang="fa-IR" sz="2800" dirty="0" smtClean="0">
                <a:cs typeface="B Yagut" pitchFamily="2" charset="-78"/>
              </a:rPr>
              <a:t>خدمات سلامت فعالیت‌هایی است که منجر به ارتقای سلامت، پیشگیری، تشخیص، درمان و مراقبت از ناخوشی و بیماری، جراحت و سایر اختلالات جسمی، روانی، اجتماعی و [معنوی] در انسان می‌شود.</a:t>
            </a:r>
          </a:p>
          <a:p>
            <a:pPr lvl="0" algn="just"/>
            <a:endParaRPr lang="fa-IR" sz="2800" dirty="0" smtClean="0">
              <a:cs typeface="B Yagut" pitchFamily="2" charset="-78"/>
            </a:endParaRPr>
          </a:p>
          <a:p>
            <a:pPr lvl="0" algn="just"/>
            <a:r>
              <a:rPr lang="fa-IR" sz="2800" dirty="0" smtClean="0">
                <a:cs typeface="B Yagut" pitchFamily="2" charset="-78"/>
              </a:rPr>
              <a:t>ساختار ارائه مراقبت های اولیه سلامت در شهر شامل پایگاه سلامت و مرکز خدمات جامع سلامت شهری است.</a:t>
            </a:r>
          </a:p>
          <a:p>
            <a:pPr lvl="0" algn="just"/>
            <a:endParaRPr lang="fa-IR" sz="2800" dirty="0" smtClean="0">
              <a:cs typeface="B Yagut" pitchFamily="2" charset="-78"/>
            </a:endParaRPr>
          </a:p>
          <a:p>
            <a:pPr lvl="0" algn="just"/>
            <a:r>
              <a:rPr lang="fa-IR" sz="2800" dirty="0" smtClean="0">
                <a:cs typeface="B Yagut" pitchFamily="2" charset="-78"/>
              </a:rPr>
              <a:t>بسته خدمات سلامت در برنامه پزشک خانواده شهری شامل 4 حیطه می باشد. ( عمومی، فردی، درمانی، سایر خدمات )</a:t>
            </a:r>
            <a:endParaRPr lang="en-US" sz="2800" dirty="0" smtClean="0">
              <a:cs typeface="B Yagut" pitchFamily="2" charset="-78"/>
            </a:endParaRPr>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684"/>
    </mc:Choice>
    <mc:Fallback xmlns="">
      <p:transition spd="slow" advTm="43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پرسش و تمرین </a:t>
            </a:r>
            <a:endParaRPr lang="fa-IR" sz="4000" b="1" dirty="0">
              <a:solidFill>
                <a:srgbClr val="FF0000"/>
              </a:solidFill>
              <a:cs typeface="B Yagut" pitchFamily="2" charset="-78"/>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a-IR" sz="2800" dirty="0" smtClean="0">
                <a:cs typeface="B Yagut" pitchFamily="2" charset="-78"/>
              </a:rPr>
              <a:t>بسته خدمات سلامت در برنامه پزشک خانواده شهری را توضیح دهید.</a:t>
            </a:r>
          </a:p>
          <a:p>
            <a:pPr marL="514350" indent="-514350">
              <a:buFont typeface="+mj-lt"/>
              <a:buAutoNum type="arabicPeriod"/>
            </a:pPr>
            <a:r>
              <a:rPr lang="fa-IR" sz="2800" dirty="0" smtClean="0">
                <a:cs typeface="B Yagut" pitchFamily="2" charset="-78"/>
              </a:rPr>
              <a:t>ساختار ارائه مراقبت های اولیه سلامت را در برنامه پزشک خانواده شهری را توضیح دهید.</a:t>
            </a:r>
          </a:p>
          <a:p>
            <a:pPr marL="514350" indent="-514350">
              <a:buFont typeface="+mj-lt"/>
              <a:buAutoNum type="arabicPeriod"/>
            </a:pPr>
            <a:r>
              <a:rPr lang="fa-IR" sz="2800" dirty="0" smtClean="0">
                <a:cs typeface="B Yagut" pitchFamily="2" charset="-78"/>
              </a:rPr>
              <a:t>پرونده </a:t>
            </a:r>
            <a:r>
              <a:rPr lang="fa-IR" sz="2800" dirty="0">
                <a:cs typeface="B Yagut" pitchFamily="2" charset="-78"/>
              </a:rPr>
              <a:t>الکترونیکی سلامت و پرونده خانوار را توضیح </a:t>
            </a:r>
            <a:r>
              <a:rPr lang="fa-IR" sz="2800" dirty="0" smtClean="0">
                <a:cs typeface="B Yagut" pitchFamily="2" charset="-78"/>
              </a:rPr>
              <a:t>دهید. </a:t>
            </a:r>
            <a:endParaRPr lang="fa-IR" sz="2800" dirty="0">
              <a:cs typeface="B Yagut" pitchFamily="2" charset="-78"/>
            </a:endParaRPr>
          </a:p>
          <a:p>
            <a:pPr marL="514350" indent="-514350">
              <a:buFont typeface="+mj-lt"/>
              <a:buAutoNum type="arabicPeriod"/>
            </a:pPr>
            <a:r>
              <a:rPr lang="fa-IR" sz="2800" dirty="0" smtClean="0">
                <a:cs typeface="B Yagut" pitchFamily="2" charset="-78"/>
              </a:rPr>
              <a:t>سطوح پایش و ارزشیابی در برنامه پزشک خانواده شهری را نام ببرید. </a:t>
            </a:r>
            <a:endParaRPr lang="fa-IR" sz="2800" dirty="0">
              <a:cs typeface="B Yagut" pitchFamily="2" charset="-78"/>
            </a:endParaRPr>
          </a:p>
          <a:p>
            <a:pPr marL="0" indent="0">
              <a:buNone/>
            </a:pPr>
            <a:endParaRPr lang="fa-IR" sz="2800" dirty="0" smtClean="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104"/>
    </mc:Choice>
    <mc:Fallback xmlns="">
      <p:transition spd="slow" advTm="3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فهرست منابع</a:t>
            </a:r>
            <a:endParaRPr lang="fa-IR" sz="4000" b="1" dirty="0">
              <a:solidFill>
                <a:srgbClr val="FF0000"/>
              </a:solidFill>
              <a:cs typeface="B Yagut" pitchFamily="2" charset="-78"/>
            </a:endParaRPr>
          </a:p>
        </p:txBody>
      </p:sp>
      <p:sp>
        <p:nvSpPr>
          <p:cNvPr id="3" name="Content Placeholder 2"/>
          <p:cNvSpPr>
            <a:spLocks noGrp="1"/>
          </p:cNvSpPr>
          <p:nvPr>
            <p:ph idx="1"/>
          </p:nvPr>
        </p:nvSpPr>
        <p:spPr/>
        <p:txBody>
          <a:bodyPr>
            <a:normAutofit/>
          </a:bodyPr>
          <a:lstStyle/>
          <a:p>
            <a:pPr marL="0" indent="0" algn="just">
              <a:buNone/>
            </a:pPr>
            <a:r>
              <a:rPr lang="fa-IR" sz="2400" dirty="0" smtClean="0">
                <a:cs typeface="B Yagut" pitchFamily="2" charset="-78"/>
              </a:rPr>
              <a:t>1- مرکز مدیریت شبکه، برنامه گسترش مراقبت های اولیه سلامت برای تحقیق پوشش همگانی سلامت در مناطق شهری مرداد 1396 نسخه 04</a:t>
            </a:r>
          </a:p>
          <a:p>
            <a:pPr marL="0" indent="0" algn="just">
              <a:buNone/>
            </a:pPr>
            <a:r>
              <a:rPr lang="fa-IR" sz="2400" dirty="0" smtClean="0">
                <a:cs typeface="B Yagut" pitchFamily="2" charset="-78"/>
              </a:rPr>
              <a:t>2- مرکز مدیریت شبکه، برنامه گسترش مراقبت های اولیه سلامت برای تحقیق پوشش همگانی سلامت در مناطق شهری، نسخه خرداد 97</a:t>
            </a:r>
          </a:p>
          <a:p>
            <a:pPr marL="0" indent="0" algn="just">
              <a:buNone/>
            </a:pPr>
            <a:r>
              <a:rPr lang="fa-IR" sz="2400" dirty="0" smtClean="0">
                <a:cs typeface="B Yagut" pitchFamily="2" charset="-78"/>
              </a:rPr>
              <a:t>3- مرکز مدیریت شبکه، اصلاحیه دستورالعمل اجرایی برنامه در مناطق حاشیه شهرها و شهرهای بالای 20 هزار نفر، نسخه تیر 98</a:t>
            </a:r>
            <a:endParaRPr lang="fa-IR" sz="2400" dirty="0">
              <a:cs typeface="B Yagut" pitchFamily="2" charset="-7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نظرات و پیشنهادات </a:t>
            </a:r>
            <a:endParaRPr lang="fa-IR" sz="4000" b="1" dirty="0">
              <a:solidFill>
                <a:srgbClr val="FF0000"/>
              </a:solidFill>
              <a:cs typeface="B Yagut" pitchFamily="2" charset="-78"/>
            </a:endParaRPr>
          </a:p>
        </p:txBody>
      </p:sp>
      <p:sp>
        <p:nvSpPr>
          <p:cNvPr id="3" name="Content Placeholder 2"/>
          <p:cNvSpPr>
            <a:spLocks noGrp="1"/>
          </p:cNvSpPr>
          <p:nvPr>
            <p:ph idx="1"/>
          </p:nvPr>
        </p:nvSpPr>
        <p:spPr/>
        <p:txBody>
          <a:bodyPr/>
          <a:lstStyle/>
          <a:p>
            <a:pPr marL="0" indent="0" algn="ctr">
              <a:buNone/>
            </a:pPr>
            <a:r>
              <a:rPr lang="fa-IR" b="1" dirty="0" smtClean="0">
                <a:cs typeface="B Yagut" pitchFamily="2" charset="-78"/>
              </a:rPr>
              <a:t>لطفا نظرات و پیشنهادات خود را پیرامون این بسته آموزشی را به ادرس زیر ارسال کنید :</a:t>
            </a:r>
          </a:p>
          <a:p>
            <a:pPr marL="0" indent="0" algn="ctr">
              <a:buNone/>
            </a:pPr>
            <a:endParaRPr lang="fa-IR" b="1" dirty="0" smtClean="0">
              <a:cs typeface="B Yagut" pitchFamily="2" charset="-78"/>
            </a:endParaRPr>
          </a:p>
          <a:p>
            <a:pPr marL="0" indent="0" algn="ctr">
              <a:buNone/>
            </a:pPr>
            <a:r>
              <a:rPr lang="fa-IR" sz="2400" dirty="0" smtClean="0">
                <a:cs typeface="B Yagut" pitchFamily="2" charset="-78"/>
              </a:rPr>
              <a:t>دانشگاه علوم پزشکی ارومیه </a:t>
            </a:r>
          </a:p>
          <a:p>
            <a:pPr marL="0" indent="0" algn="ctr">
              <a:buNone/>
            </a:pPr>
            <a:r>
              <a:rPr lang="fa-IR" sz="2400" dirty="0" smtClean="0">
                <a:cs typeface="B Yagut" pitchFamily="2" charset="-78"/>
              </a:rPr>
              <a:t>مرکز آموزش بهورزی و باز آموزی برنامه های سلامت شهید عباسی شهرستان  بوکان واقع در خیابان استاد هیمن – کوچه لاچین 3 </a:t>
            </a:r>
          </a:p>
          <a:p>
            <a:pPr marL="0" indent="0" algn="ctr" rtl="0">
              <a:buNone/>
            </a:pPr>
            <a:r>
              <a:rPr lang="en-US" sz="2400" dirty="0" err="1" smtClean="0"/>
              <a:t>Email:phc_gostaresh@umsu.ac.ir</a:t>
            </a:r>
            <a:endParaRPr lang="fa-IR"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اهداف آموزشی</a:t>
            </a:r>
            <a:endParaRPr lang="fa-IR" sz="4000" b="1" dirty="0">
              <a:solidFill>
                <a:srgbClr val="FF0000"/>
              </a:solidFill>
              <a:cs typeface="B Yagut" pitchFamily="2" charset="-78"/>
            </a:endParaRPr>
          </a:p>
        </p:txBody>
      </p:sp>
      <p:sp>
        <p:nvSpPr>
          <p:cNvPr id="3" name="Content Placeholder 2"/>
          <p:cNvSpPr>
            <a:spLocks noGrp="1"/>
          </p:cNvSpPr>
          <p:nvPr>
            <p:ph idx="1"/>
          </p:nvPr>
        </p:nvSpPr>
        <p:spPr/>
        <p:txBody>
          <a:bodyPr>
            <a:normAutofit/>
          </a:bodyPr>
          <a:lstStyle/>
          <a:p>
            <a:r>
              <a:rPr lang="fa-IR" b="1" dirty="0" smtClean="0">
                <a:solidFill>
                  <a:schemeClr val="accent1">
                    <a:lumMod val="75000"/>
                  </a:schemeClr>
                </a:solidFill>
                <a:cs typeface="B Yagut" pitchFamily="2" charset="-78"/>
              </a:rPr>
              <a:t>انتظار می رود فراگیر پس از مطالعه این درس بتواند :</a:t>
            </a:r>
          </a:p>
          <a:p>
            <a:pPr marL="514350" indent="-514350">
              <a:buFont typeface="+mj-lt"/>
              <a:buAutoNum type="arabicPeriod"/>
            </a:pPr>
            <a:r>
              <a:rPr lang="fa-IR" sz="2800" dirty="0" smtClean="0">
                <a:cs typeface="B Yagut" pitchFamily="2" charset="-78"/>
              </a:rPr>
              <a:t>تعاریف مناطق حاشیه شهری، خدمات سلامت ... را بیان نماید . </a:t>
            </a:r>
          </a:p>
          <a:p>
            <a:pPr marL="514350" indent="-514350">
              <a:buFont typeface="+mj-lt"/>
              <a:buAutoNum type="arabicPeriod"/>
            </a:pPr>
            <a:r>
              <a:rPr lang="fa-IR" sz="2800" dirty="0" smtClean="0">
                <a:cs typeface="B Yagut" pitchFamily="2" charset="-78"/>
              </a:rPr>
              <a:t>بسته های خدمات در برنامه پزشک خانواده شهری را توضیح دهد. </a:t>
            </a:r>
          </a:p>
          <a:p>
            <a:pPr marL="514350" indent="-514350">
              <a:buFont typeface="+mj-lt"/>
              <a:buAutoNum type="arabicPeriod"/>
            </a:pPr>
            <a:r>
              <a:rPr lang="fa-IR" sz="2800" dirty="0" smtClean="0">
                <a:cs typeface="B Yagut" pitchFamily="2" charset="-78"/>
              </a:rPr>
              <a:t>پرونده الکترونیکی سلامت و پرونده خانوار را توضیح دهد . </a:t>
            </a:r>
          </a:p>
          <a:p>
            <a:pPr marL="514350" indent="-514350">
              <a:buFont typeface="+mj-lt"/>
              <a:buAutoNum type="arabicPeriod"/>
            </a:pPr>
            <a:r>
              <a:rPr lang="fa-IR" sz="2800" dirty="0" smtClean="0">
                <a:cs typeface="B Yagut" pitchFamily="2" charset="-78"/>
              </a:rPr>
              <a:t>ساختار ارائه مراقبت های اولیه سلامت را بیان نماید.</a:t>
            </a:r>
          </a:p>
          <a:p>
            <a:pPr marL="514350" indent="-514350">
              <a:buFont typeface="+mj-lt"/>
              <a:buAutoNum type="arabicPeriod"/>
            </a:pPr>
            <a:r>
              <a:rPr lang="fa-IR" sz="2800" dirty="0" smtClean="0">
                <a:cs typeface="B Yagut" pitchFamily="2" charset="-78"/>
              </a:rPr>
              <a:t>جمعیت هدف در برنامه پزشک خانواده شهری را نام ببرد . </a:t>
            </a:r>
          </a:p>
          <a:p>
            <a:pPr marL="0" indent="0">
              <a:buNone/>
            </a:pPr>
            <a:endParaRPr lang="fa-IR" sz="2800"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167"/>
    </mc:Choice>
    <mc:Fallback xmlns="">
      <p:transition spd="slow" advTm="40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fa-IR" sz="4000" b="1" dirty="0" smtClean="0">
                <a:solidFill>
                  <a:srgbClr val="FF0000"/>
                </a:solidFill>
                <a:cs typeface="B Yagut" pitchFamily="2" charset="-78"/>
              </a:rPr>
              <a:t>فهرست  عناوین </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124744"/>
            <a:ext cx="8229600" cy="5001419"/>
          </a:xfrm>
        </p:spPr>
        <p:txBody>
          <a:bodyPr>
            <a:normAutofit fontScale="92500" lnSpcReduction="20000"/>
          </a:bodyPr>
          <a:lstStyle/>
          <a:p>
            <a:pPr marL="0" indent="0">
              <a:lnSpc>
                <a:spcPct val="150000"/>
              </a:lnSpc>
              <a:buNone/>
            </a:pPr>
            <a:r>
              <a:rPr lang="fa-IR" sz="2400" b="1" dirty="0" smtClean="0">
                <a:solidFill>
                  <a:schemeClr val="accent1">
                    <a:lumMod val="75000"/>
                  </a:schemeClr>
                </a:solidFill>
                <a:cs typeface="B Yagut" pitchFamily="2" charset="-78"/>
              </a:rPr>
              <a:t>1</a:t>
            </a:r>
            <a:r>
              <a:rPr lang="fa-IR" sz="2600" b="1" dirty="0" smtClean="0">
                <a:solidFill>
                  <a:schemeClr val="accent1">
                    <a:lumMod val="75000"/>
                  </a:schemeClr>
                </a:solidFill>
                <a:cs typeface="B Yagut" pitchFamily="2" charset="-78"/>
              </a:rPr>
              <a:t>. مناطق حاشیه شهری </a:t>
            </a:r>
          </a:p>
          <a:p>
            <a:pPr marL="0" indent="0">
              <a:lnSpc>
                <a:spcPct val="150000"/>
              </a:lnSpc>
              <a:buNone/>
            </a:pPr>
            <a:r>
              <a:rPr lang="fa-IR" sz="2600" b="1" dirty="0" smtClean="0">
                <a:solidFill>
                  <a:schemeClr val="accent1">
                    <a:lumMod val="75000"/>
                  </a:schemeClr>
                </a:solidFill>
                <a:cs typeface="B Yagut" pitchFamily="2" charset="-78"/>
              </a:rPr>
              <a:t>2. خدمات سلامت</a:t>
            </a:r>
          </a:p>
          <a:p>
            <a:pPr marL="0" indent="0">
              <a:lnSpc>
                <a:spcPct val="150000"/>
              </a:lnSpc>
              <a:buNone/>
            </a:pPr>
            <a:r>
              <a:rPr lang="fa-IR" sz="2600" b="1" dirty="0" smtClean="0">
                <a:solidFill>
                  <a:schemeClr val="accent1">
                    <a:lumMod val="75000"/>
                  </a:schemeClr>
                </a:solidFill>
                <a:cs typeface="B Yagut" pitchFamily="2" charset="-78"/>
              </a:rPr>
              <a:t>3. خدمات همگانی سلامت</a:t>
            </a:r>
          </a:p>
          <a:p>
            <a:pPr marL="0" indent="0">
              <a:lnSpc>
                <a:spcPct val="150000"/>
              </a:lnSpc>
              <a:buNone/>
            </a:pPr>
            <a:r>
              <a:rPr lang="fa-IR" sz="2600" b="1" dirty="0" smtClean="0">
                <a:solidFill>
                  <a:schemeClr val="accent1">
                    <a:lumMod val="75000"/>
                  </a:schemeClr>
                </a:solidFill>
                <a:cs typeface="B Yagut" pitchFamily="2" charset="-78"/>
              </a:rPr>
              <a:t>4. مراقبت های اولیه سلامت</a:t>
            </a:r>
          </a:p>
          <a:p>
            <a:pPr marL="0" indent="0">
              <a:lnSpc>
                <a:spcPct val="150000"/>
              </a:lnSpc>
              <a:buNone/>
            </a:pPr>
            <a:r>
              <a:rPr lang="fa-IR" sz="2600" b="1" dirty="0" smtClean="0">
                <a:solidFill>
                  <a:schemeClr val="accent1">
                    <a:lumMod val="75000"/>
                  </a:schemeClr>
                </a:solidFill>
                <a:cs typeface="B Yagut" pitchFamily="2" charset="-78"/>
              </a:rPr>
              <a:t>5. خدمات بهداشت عمومی</a:t>
            </a:r>
          </a:p>
          <a:p>
            <a:pPr marL="0" indent="0">
              <a:lnSpc>
                <a:spcPct val="150000"/>
              </a:lnSpc>
              <a:buNone/>
            </a:pPr>
            <a:r>
              <a:rPr lang="fa-IR" sz="2600" b="1" dirty="0" smtClean="0">
                <a:solidFill>
                  <a:schemeClr val="accent1">
                    <a:lumMod val="75000"/>
                  </a:schemeClr>
                </a:solidFill>
                <a:cs typeface="B Yagut" pitchFamily="2" charset="-78"/>
              </a:rPr>
              <a:t>6. ارجاع در نظام ارائه خدمات سلامت </a:t>
            </a:r>
          </a:p>
          <a:p>
            <a:pPr marL="0" indent="0">
              <a:lnSpc>
                <a:spcPct val="150000"/>
              </a:lnSpc>
              <a:buNone/>
            </a:pPr>
            <a:r>
              <a:rPr lang="fa-IR" sz="2600" b="1" dirty="0" smtClean="0">
                <a:solidFill>
                  <a:schemeClr val="accent1">
                    <a:lumMod val="75000"/>
                  </a:schemeClr>
                </a:solidFill>
                <a:cs typeface="B Yagut" pitchFamily="2" charset="-78"/>
              </a:rPr>
              <a:t>7. سطح بندی در نظام ارائه خدمات سلامت</a:t>
            </a:r>
          </a:p>
          <a:p>
            <a:pPr marL="0" indent="0" algn="just">
              <a:lnSpc>
                <a:spcPct val="150000"/>
              </a:lnSpc>
              <a:buNone/>
            </a:pPr>
            <a:r>
              <a:rPr lang="fa-IR" sz="2600" b="1" dirty="0" smtClean="0">
                <a:solidFill>
                  <a:schemeClr val="accent1">
                    <a:lumMod val="75000"/>
                  </a:schemeClr>
                </a:solidFill>
                <a:cs typeface="B Yagut" pitchFamily="2" charset="-78"/>
              </a:rPr>
              <a:t>8. تیم سلامت </a:t>
            </a:r>
          </a:p>
          <a:p>
            <a:pPr marL="0" indent="0" algn="just">
              <a:lnSpc>
                <a:spcPct val="150000"/>
              </a:lnSpc>
              <a:buNone/>
            </a:pPr>
            <a:r>
              <a:rPr lang="fa-IR" sz="2600" b="1" dirty="0" smtClean="0">
                <a:solidFill>
                  <a:schemeClr val="accent1">
                    <a:lumMod val="75000"/>
                  </a:schemeClr>
                </a:solidFill>
                <a:cs typeface="B Yagut" pitchFamily="2" charset="-78"/>
              </a:rPr>
              <a:t>9. مراقب سلامت</a:t>
            </a:r>
          </a:p>
          <a:p>
            <a:pPr marL="514350" indent="-514350" algn="just">
              <a:buFont typeface="+mj-lt"/>
              <a:buAutoNum type="arabicPeriod"/>
            </a:pPr>
            <a:endParaRPr lang="fa-IR" sz="2400" b="1" dirty="0" smtClean="0">
              <a:solidFill>
                <a:schemeClr val="accent1">
                  <a:lumMod val="75000"/>
                </a:schemeClr>
              </a:solidFill>
              <a:cs typeface="B Yagut" pitchFamily="2" charset="-78"/>
            </a:endParaRPr>
          </a:p>
          <a:p>
            <a:pPr marL="514350" indent="-514350" algn="just">
              <a:buFont typeface="+mj-lt"/>
              <a:buAutoNum type="arabicPeriod"/>
            </a:pPr>
            <a:endParaRPr lang="fa-IR" sz="2400" b="1" dirty="0">
              <a:solidFill>
                <a:schemeClr val="accent1">
                  <a:lumMod val="75000"/>
                </a:schemeClr>
              </a:solidFill>
              <a:cs typeface="B Yagut" pitchFamily="2" charset="-78"/>
            </a:endParaRPr>
          </a:p>
          <a:p>
            <a:pPr marL="514350" indent="-514350" algn="just">
              <a:buFont typeface="+mj-lt"/>
              <a:buAutoNum type="arabicPeriod"/>
            </a:pPr>
            <a:endParaRPr lang="fa-IR" sz="2400" b="1" dirty="0" smtClean="0">
              <a:solidFill>
                <a:schemeClr val="accent1">
                  <a:lumMod val="75000"/>
                </a:schemeClr>
              </a:solidFill>
              <a:cs typeface="B Yagut" pitchFamily="2" charset="-78"/>
            </a:endParaRPr>
          </a:p>
          <a:p>
            <a:pPr marL="514350" indent="-514350" algn="just">
              <a:buFont typeface="+mj-lt"/>
              <a:buAutoNum type="arabicPeriod"/>
            </a:pPr>
            <a:endParaRPr lang="fa-IR" sz="2400" b="1" dirty="0">
              <a:solidFill>
                <a:schemeClr val="accent1">
                  <a:lumMod val="75000"/>
                </a:schemeClr>
              </a:solidFill>
              <a:cs typeface="B Yagut" pitchFamily="2" charset="-78"/>
            </a:endParaRPr>
          </a:p>
          <a:p>
            <a:pPr marL="514350" indent="-514350">
              <a:buFont typeface="+mj-lt"/>
              <a:buAutoNum type="arabicPeriod"/>
            </a:pPr>
            <a:endParaRPr lang="fa-IR" sz="2800" b="1" dirty="0" smtClean="0">
              <a:solidFill>
                <a:schemeClr val="accent1">
                  <a:lumMod val="75000"/>
                </a:schemeClr>
              </a:solidFill>
              <a:cs typeface="B Yagut" pitchFamily="2" charset="-78"/>
            </a:endParaRPr>
          </a:p>
          <a:p>
            <a:pPr marL="514350" indent="-514350">
              <a:buFont typeface="+mj-lt"/>
              <a:buAutoNum type="arabicPeriod"/>
            </a:pPr>
            <a:endParaRPr lang="fa-IR" sz="2800" b="1" dirty="0">
              <a:solidFill>
                <a:schemeClr val="accent1">
                  <a:lumMod val="75000"/>
                </a:schemeClr>
              </a:solidFill>
              <a:cs typeface="B Yagut" pitchFamily="2" charset="-78"/>
            </a:endParaRPr>
          </a:p>
          <a:p>
            <a:pPr marL="514350" indent="-514350">
              <a:buFont typeface="+mj-lt"/>
              <a:buAutoNum type="arabicPeriod"/>
            </a:pPr>
            <a:endParaRPr lang="fa-IR" sz="2800" b="1" dirty="0" smtClean="0">
              <a:solidFill>
                <a:schemeClr val="accent1">
                  <a:lumMod val="75000"/>
                </a:schemeClr>
              </a:solidFill>
              <a:cs typeface="B Yagut" pitchFamily="2" charset="-78"/>
            </a:endParaRPr>
          </a:p>
          <a:p>
            <a:endParaRPr lang="fa-IR"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Yagut" pitchFamily="2" charset="-78"/>
              </a:rPr>
              <a:t>فهرست  عناوین </a:t>
            </a:r>
            <a:endParaRPr lang="fa-IR" dirty="0"/>
          </a:p>
        </p:txBody>
      </p:sp>
      <p:sp>
        <p:nvSpPr>
          <p:cNvPr id="3" name="Content Placeholder 2"/>
          <p:cNvSpPr>
            <a:spLocks noGrp="1"/>
          </p:cNvSpPr>
          <p:nvPr>
            <p:ph idx="1"/>
          </p:nvPr>
        </p:nvSpPr>
        <p:spPr/>
        <p:txBody>
          <a:bodyPr>
            <a:normAutofit/>
          </a:bodyPr>
          <a:lstStyle/>
          <a:p>
            <a:pPr marL="0" indent="0" algn="just">
              <a:lnSpc>
                <a:spcPct val="160000"/>
              </a:lnSpc>
              <a:buNone/>
            </a:pPr>
            <a:r>
              <a:rPr lang="fa-IR" sz="2800" b="1" dirty="0" smtClean="0">
                <a:solidFill>
                  <a:schemeClr val="accent1">
                    <a:lumMod val="75000"/>
                  </a:schemeClr>
                </a:solidFill>
                <a:cs typeface="B Yagut" pitchFamily="2" charset="-78"/>
              </a:rPr>
              <a:t>10. </a:t>
            </a:r>
            <a:r>
              <a:rPr lang="fa-IR" sz="2800" b="1" dirty="0">
                <a:solidFill>
                  <a:schemeClr val="accent1">
                    <a:lumMod val="75000"/>
                  </a:schemeClr>
                </a:solidFill>
                <a:cs typeface="B Yagut" pitchFamily="2" charset="-78"/>
              </a:rPr>
              <a:t>بسته خدمات سلامت در برنامه پزشک خانواده شهری </a:t>
            </a:r>
            <a:endParaRPr lang="fa-IR" sz="2800" b="1" dirty="0" smtClean="0">
              <a:solidFill>
                <a:schemeClr val="accent1">
                  <a:lumMod val="75000"/>
                </a:schemeClr>
              </a:solidFill>
              <a:cs typeface="B Yagut" pitchFamily="2" charset="-78"/>
            </a:endParaRPr>
          </a:p>
          <a:p>
            <a:pPr marL="0" indent="0" algn="just">
              <a:lnSpc>
                <a:spcPct val="160000"/>
              </a:lnSpc>
              <a:buNone/>
            </a:pPr>
            <a:r>
              <a:rPr lang="fa-IR" sz="2800" b="1" dirty="0" smtClean="0">
                <a:solidFill>
                  <a:schemeClr val="accent1">
                    <a:lumMod val="75000"/>
                  </a:schemeClr>
                </a:solidFill>
                <a:cs typeface="B Yagut" pitchFamily="2" charset="-78"/>
              </a:rPr>
              <a:t>11. </a:t>
            </a:r>
            <a:r>
              <a:rPr lang="fa-IR" sz="2800" b="1" dirty="0">
                <a:solidFill>
                  <a:schemeClr val="accent1">
                    <a:lumMod val="75000"/>
                  </a:schemeClr>
                </a:solidFill>
                <a:cs typeface="B Yagut" pitchFamily="2" charset="-78"/>
              </a:rPr>
              <a:t>پرونده الکترونیکی سلامت و پرونده خانوار </a:t>
            </a:r>
            <a:endParaRPr lang="fa-IR" sz="2800" b="1" dirty="0" smtClean="0">
              <a:solidFill>
                <a:schemeClr val="accent1">
                  <a:lumMod val="75000"/>
                </a:schemeClr>
              </a:solidFill>
              <a:cs typeface="B Yagut" pitchFamily="2" charset="-78"/>
            </a:endParaRPr>
          </a:p>
          <a:p>
            <a:pPr marL="0" indent="0" algn="just">
              <a:lnSpc>
                <a:spcPct val="160000"/>
              </a:lnSpc>
              <a:buNone/>
            </a:pPr>
            <a:r>
              <a:rPr lang="fa-IR" sz="2800" b="1" dirty="0">
                <a:solidFill>
                  <a:schemeClr val="accent1">
                    <a:lumMod val="75000"/>
                  </a:schemeClr>
                </a:solidFill>
                <a:cs typeface="B Yagut" pitchFamily="2" charset="-78"/>
              </a:rPr>
              <a:t>12. جمعیت هدف</a:t>
            </a:r>
            <a:endParaRPr lang="fa-IR" sz="2800" b="1" dirty="0" smtClean="0">
              <a:solidFill>
                <a:schemeClr val="accent1">
                  <a:lumMod val="75000"/>
                </a:schemeClr>
              </a:solidFill>
              <a:cs typeface="B Yagut" pitchFamily="2" charset="-78"/>
            </a:endParaRPr>
          </a:p>
          <a:p>
            <a:pPr marL="0" indent="0">
              <a:lnSpc>
                <a:spcPct val="160000"/>
              </a:lnSpc>
              <a:buNone/>
            </a:pPr>
            <a:r>
              <a:rPr lang="fa-IR" sz="2800" b="1" dirty="0" smtClean="0">
                <a:solidFill>
                  <a:schemeClr val="accent1">
                    <a:lumMod val="75000"/>
                  </a:schemeClr>
                </a:solidFill>
                <a:cs typeface="B Yagut" pitchFamily="2" charset="-78"/>
              </a:rPr>
              <a:t>13</a:t>
            </a:r>
            <a:r>
              <a:rPr lang="fa-IR" sz="2800" b="1" dirty="0">
                <a:solidFill>
                  <a:schemeClr val="accent1">
                    <a:lumMod val="75000"/>
                  </a:schemeClr>
                </a:solidFill>
                <a:cs typeface="B Yagut" pitchFamily="2" charset="-78"/>
              </a:rPr>
              <a:t>. ساختار ارائه مراقبت های اولیه سلامت </a:t>
            </a:r>
            <a:endParaRPr lang="fa-IR" sz="2800" b="1" dirty="0" smtClean="0">
              <a:solidFill>
                <a:schemeClr val="accent1">
                  <a:lumMod val="75000"/>
                </a:schemeClr>
              </a:solidFill>
              <a:cs typeface="B Yagut" pitchFamily="2" charset="-78"/>
            </a:endParaRPr>
          </a:p>
          <a:p>
            <a:pPr marL="0" indent="0">
              <a:lnSpc>
                <a:spcPct val="160000"/>
              </a:lnSpc>
              <a:buNone/>
            </a:pPr>
            <a:r>
              <a:rPr lang="fa-IR" sz="2800" b="1" dirty="0">
                <a:solidFill>
                  <a:schemeClr val="accent1">
                    <a:lumMod val="75000"/>
                  </a:schemeClr>
                </a:solidFill>
                <a:cs typeface="B Yagut" pitchFamily="2" charset="-78"/>
              </a:rPr>
              <a:t>14. سطوح پایش و ارزشیابی در برنامه پزشک خانواده شهری</a:t>
            </a:r>
          </a:p>
          <a:p>
            <a:pPr marL="0" indent="0" algn="just">
              <a:buNone/>
            </a:pPr>
            <a:endParaRPr lang="fa-IR" sz="2800" b="1" dirty="0">
              <a:solidFill>
                <a:schemeClr val="accent1">
                  <a:lumMod val="75000"/>
                </a:schemeClr>
              </a:solidFill>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71"/>
    </mc:Choice>
    <mc:Fallback xmlns="">
      <p:transition spd="slow" advTm="2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آشنایی با برنامه خدمات جامع سلامت شهری </a:t>
            </a:r>
            <a:endParaRPr lang="fa-IR" sz="4000" b="1" dirty="0">
              <a:solidFill>
                <a:srgbClr val="FF0000"/>
              </a:solidFill>
              <a:cs typeface="B Yagut" pitchFamily="2" charset="-78"/>
            </a:endParaRPr>
          </a:p>
        </p:txBody>
      </p:sp>
      <p:sp>
        <p:nvSpPr>
          <p:cNvPr id="3" name="Content Placeholder 2"/>
          <p:cNvSpPr>
            <a:spLocks noGrp="1"/>
          </p:cNvSpPr>
          <p:nvPr>
            <p:ph idx="1"/>
          </p:nvPr>
        </p:nvSpPr>
        <p:spPr/>
        <p:txBody>
          <a:bodyPr>
            <a:normAutofit/>
          </a:bodyPr>
          <a:lstStyle/>
          <a:p>
            <a:pPr marL="0" indent="0">
              <a:buNone/>
            </a:pPr>
            <a:r>
              <a:rPr lang="fa-IR" b="1" dirty="0" smtClean="0">
                <a:solidFill>
                  <a:schemeClr val="accent1">
                    <a:lumMod val="75000"/>
                  </a:schemeClr>
                </a:solidFill>
                <a:cs typeface="B Yagut" pitchFamily="2" charset="-78"/>
              </a:rPr>
              <a:t>تعاریف :</a:t>
            </a:r>
          </a:p>
          <a:p>
            <a:pPr marL="0" indent="0">
              <a:buNone/>
            </a:pPr>
            <a:r>
              <a:rPr lang="fa-IR" b="1" dirty="0" smtClean="0">
                <a:solidFill>
                  <a:schemeClr val="accent1">
                    <a:lumMod val="75000"/>
                  </a:schemeClr>
                </a:solidFill>
                <a:cs typeface="B Yagut" pitchFamily="2" charset="-78"/>
              </a:rPr>
              <a:t>1</a:t>
            </a:r>
            <a:r>
              <a:rPr lang="fa-IR" sz="2800" b="1" dirty="0" smtClean="0">
                <a:solidFill>
                  <a:schemeClr val="accent1">
                    <a:lumMod val="75000"/>
                  </a:schemeClr>
                </a:solidFill>
                <a:cs typeface="B Yagut" pitchFamily="2" charset="-78"/>
              </a:rPr>
              <a:t>-مناطق حاشیه شهری ( سکونتگاه غیر رسمی/غیر مجاز)</a:t>
            </a:r>
          </a:p>
          <a:p>
            <a:pPr marL="0" indent="0" algn="just">
              <a:buNone/>
            </a:pPr>
            <a:r>
              <a:rPr lang="fa-IR" sz="2800" dirty="0" smtClean="0">
                <a:cs typeface="B Yagut" pitchFamily="2" charset="-78"/>
              </a:rPr>
              <a:t>بافت‌های فرسوده و تاریخی، کاربری های غیرمعمول شهری مانند زندان ها، خوابگاه ها، پادگان ها و مناطقی هستند که عمدتاً مهاجرین روستایی و تهیدستان شهری را در خود جای داده‌اند وبدون مجوز و خارج از برنامه‌ریزی رسمی و قانونی توسعه شهری در درون یا خارج از محدوده قانونی شهرها بوجود آمده اند. جمعیت این مناطق بر اساس سر شماری سال 1393وزارت بهداشت بالغ بر 10 میلیون نفر است. </a:t>
            </a:r>
            <a:endParaRPr lang="en-US" sz="2800" dirty="0" smtClean="0">
              <a:cs typeface="B Yagut" pitchFamily="2" charset="-78"/>
            </a:endParaRPr>
          </a:p>
          <a:p>
            <a:endParaRPr lang="fa-IR" sz="2800"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076"/>
    </mc:Choice>
    <mc:Fallback xmlns="">
      <p:transition spd="slow" advTm="6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fa-IR" sz="4000" b="1" dirty="0" smtClean="0">
                <a:solidFill>
                  <a:srgbClr val="FF0000"/>
                </a:solidFill>
                <a:cs typeface="B Yagut" pitchFamily="2" charset="-78"/>
              </a:rPr>
              <a:t>تعریف : خدمات سلامت </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323528" y="1600200"/>
            <a:ext cx="8363272" cy="4525963"/>
          </a:xfrm>
        </p:spPr>
        <p:txBody>
          <a:bodyPr/>
          <a:lstStyle/>
          <a:p>
            <a:pPr marL="0" indent="0">
              <a:buNone/>
            </a:pPr>
            <a:r>
              <a:rPr lang="fa-IR" b="1" dirty="0" smtClean="0">
                <a:solidFill>
                  <a:schemeClr val="accent1">
                    <a:lumMod val="75000"/>
                  </a:schemeClr>
                </a:solidFill>
                <a:cs typeface="B Yagut" pitchFamily="2" charset="-78"/>
              </a:rPr>
              <a:t>2-خدمات سلامت :</a:t>
            </a:r>
          </a:p>
          <a:p>
            <a:pPr marL="0" lvl="0" indent="0" algn="just">
              <a:buNone/>
            </a:pPr>
            <a:r>
              <a:rPr lang="fa-IR" sz="2800" dirty="0" smtClean="0">
                <a:cs typeface="B Yagut" pitchFamily="2" charset="-78"/>
              </a:rPr>
              <a:t>فعالیت‌هایی است که منجر به ارتقای سلامت، پیشگیری، تشخیص، درمان و مراقبت از ناخوشی و بیماری، جراحت و سایر اختلالات جسمی، روانی، اجتماعی و [معنوی] در انسان می‌شود.</a:t>
            </a:r>
          </a:p>
          <a:p>
            <a:pPr marL="0" lvl="0" indent="0" algn="just">
              <a:buNone/>
            </a:pPr>
            <a:endParaRPr lang="en-US" sz="2800" dirty="0" smtClean="0">
              <a:cs typeface="B Yagut" pitchFamily="2" charset="-78"/>
            </a:endParaRPr>
          </a:p>
          <a:p>
            <a:pPr marL="0" indent="0" algn="just">
              <a:buNone/>
            </a:pPr>
            <a:r>
              <a:rPr lang="fa-IR" sz="2800" dirty="0" smtClean="0">
                <a:cs typeface="B Yagut" pitchFamily="2" charset="-78"/>
              </a:rPr>
              <a:t>مجموعه فعالیت‌ها و فرایند‌هایی است که بستر لازم به منظور حصول سلامت همه جانبه را برای فرد و اجتماع فراهم می‌كند. </a:t>
            </a:r>
            <a:endParaRPr lang="fa-IR" sz="2800" b="1"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55"/>
    </mc:Choice>
    <mc:Fallback xmlns="">
      <p:transition spd="slow" advTm="38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fa-IR" sz="4000" b="1" dirty="0" smtClean="0">
                <a:solidFill>
                  <a:srgbClr val="FF0000"/>
                </a:solidFill>
                <a:cs typeface="B Yagut" pitchFamily="2" charset="-78"/>
              </a:rPr>
              <a:t>تعریف </a:t>
            </a:r>
            <a:r>
              <a:rPr lang="fa-IR" sz="4000" b="1" dirty="0">
                <a:solidFill>
                  <a:srgbClr val="FF0000"/>
                </a:solidFill>
                <a:cs typeface="B Yagut" pitchFamily="2" charset="-78"/>
              </a:rPr>
              <a:t>خدمات همگانی سلامت </a:t>
            </a:r>
          </a:p>
        </p:txBody>
      </p:sp>
      <p:sp>
        <p:nvSpPr>
          <p:cNvPr id="3" name="Content Placeholder 2"/>
          <p:cNvSpPr>
            <a:spLocks noGrp="1"/>
          </p:cNvSpPr>
          <p:nvPr>
            <p:ph idx="1"/>
          </p:nvPr>
        </p:nvSpPr>
        <p:spPr>
          <a:xfrm>
            <a:off x="457200" y="1052736"/>
            <a:ext cx="8229600" cy="5073427"/>
          </a:xfrm>
        </p:spPr>
        <p:txBody>
          <a:bodyPr>
            <a:normAutofit/>
          </a:bodyPr>
          <a:lstStyle/>
          <a:p>
            <a:pPr marL="0" indent="0">
              <a:buNone/>
            </a:pPr>
            <a:r>
              <a:rPr lang="fa-IR" b="1" dirty="0" smtClean="0">
                <a:solidFill>
                  <a:schemeClr val="accent1">
                    <a:lumMod val="75000"/>
                  </a:schemeClr>
                </a:solidFill>
                <a:cs typeface="B Yagut" pitchFamily="2" charset="-78"/>
              </a:rPr>
              <a:t>3-خدمات همگانی سلامت :</a:t>
            </a:r>
          </a:p>
          <a:p>
            <a:pPr marL="0" indent="0" algn="just">
              <a:buNone/>
            </a:pPr>
            <a:r>
              <a:rPr lang="fa-IR" sz="2800" dirty="0" smtClean="0">
                <a:cs typeface="B Yagut" pitchFamily="2" charset="-78"/>
              </a:rPr>
              <a:t>خدماتي که بدون توجه به سن، جنسيت، نژاد، مليت، قوميت، معلوليت، دين و مذهب در دسترس آحاد مردم قرار داده مي‌شود. خدمات همگاني به اين معنا نيست که همه افراد، تحت پوشش تمامي خدمات قرار مي‌گيرند؛ خدمات همگاني سلامت با سه بعد زير تعريف مي‌شوند:</a:t>
            </a:r>
            <a:endParaRPr lang="en-US" sz="2800" dirty="0" smtClean="0">
              <a:cs typeface="B Yagut" pitchFamily="2" charset="-78"/>
            </a:endParaRPr>
          </a:p>
          <a:p>
            <a:pPr marL="0" lvl="0" indent="0" algn="just">
              <a:lnSpc>
                <a:spcPct val="150000"/>
              </a:lnSpc>
              <a:buNone/>
            </a:pPr>
            <a:r>
              <a:rPr lang="fa-IR" sz="2800" dirty="0" smtClean="0">
                <a:cs typeface="B Yagut" pitchFamily="2" charset="-78"/>
              </a:rPr>
              <a:t>وسعت خدمات (پوشش جمعیت)</a:t>
            </a:r>
            <a:endParaRPr lang="en-US" sz="2800" dirty="0" smtClean="0">
              <a:cs typeface="B Yagut" pitchFamily="2" charset="-78"/>
            </a:endParaRPr>
          </a:p>
          <a:p>
            <a:pPr marL="0" lvl="0" indent="0" algn="just">
              <a:lnSpc>
                <a:spcPct val="150000"/>
              </a:lnSpc>
              <a:buNone/>
            </a:pPr>
            <a:r>
              <a:rPr lang="fa-IR" sz="2800" dirty="0" smtClean="0">
                <a:cs typeface="B Yagut" pitchFamily="2" charset="-78"/>
              </a:rPr>
              <a:t>نوع خدمات (بسته خدمت جامع و ادغام یافته)</a:t>
            </a:r>
            <a:endParaRPr lang="en-US" sz="2800" dirty="0" smtClean="0">
              <a:cs typeface="B Yagut" pitchFamily="2" charset="-78"/>
            </a:endParaRPr>
          </a:p>
          <a:p>
            <a:pPr marL="0" lvl="0" indent="0" algn="just">
              <a:lnSpc>
                <a:spcPct val="150000"/>
              </a:lnSpc>
              <a:buNone/>
            </a:pPr>
            <a:r>
              <a:rPr lang="fa-IR" sz="2800" dirty="0" smtClean="0">
                <a:cs typeface="B Yagut" pitchFamily="2" charset="-78"/>
              </a:rPr>
              <a:t>پوشش هزینه</a:t>
            </a:r>
            <a:endParaRPr lang="en-US" sz="2800" dirty="0" smtClean="0">
              <a:cs typeface="B Yagut" pitchFamily="2" charset="-78"/>
            </a:endParaRPr>
          </a:p>
          <a:p>
            <a:endParaRPr lang="fa-IR" b="1"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26"/>
    </mc:Choice>
    <mc:Fallback xmlns="">
      <p:transition spd="slow" advTm="32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fa-IR" sz="4000" b="1" dirty="0" smtClean="0">
                <a:solidFill>
                  <a:srgbClr val="FF0000"/>
                </a:solidFill>
                <a:cs typeface="B Yagut" pitchFamily="2" charset="-78"/>
              </a:rPr>
              <a:t>تعریف مراقبت </a:t>
            </a:r>
            <a:r>
              <a:rPr lang="fa-IR" sz="4000" b="1" dirty="0">
                <a:solidFill>
                  <a:srgbClr val="FF0000"/>
                </a:solidFill>
                <a:cs typeface="B Yagut" pitchFamily="2" charset="-78"/>
              </a:rPr>
              <a:t>های اولیه سلامت </a:t>
            </a:r>
            <a:r>
              <a:rPr lang="fa-IR" sz="4000" b="1" dirty="0" smtClean="0">
                <a:solidFill>
                  <a:srgbClr val="FF0000"/>
                </a:solidFill>
                <a:cs typeface="B Yagut" pitchFamily="2" charset="-78"/>
              </a:rPr>
              <a:t>(</a:t>
            </a:r>
            <a:r>
              <a:rPr lang="en-US" sz="3200" b="1" dirty="0" smtClean="0">
                <a:solidFill>
                  <a:srgbClr val="FF0000"/>
                </a:solidFill>
                <a:cs typeface="B Yagut" pitchFamily="2" charset="-78"/>
              </a:rPr>
              <a:t>PHC</a:t>
            </a:r>
            <a:r>
              <a:rPr lang="fa-IR" sz="4000" b="1" dirty="0" smtClean="0">
                <a:solidFill>
                  <a:srgbClr val="FF0000"/>
                </a:solidFill>
                <a:cs typeface="B Yagut" pitchFamily="2" charset="-78"/>
              </a:rPr>
              <a:t>)</a:t>
            </a:r>
            <a:endParaRPr lang="fa-IR" sz="4000" b="1" dirty="0">
              <a:solidFill>
                <a:srgbClr val="FF0000"/>
              </a:solidFill>
              <a:cs typeface="B Yagut" pitchFamily="2" charset="-78"/>
            </a:endParaRPr>
          </a:p>
        </p:txBody>
      </p:sp>
      <p:sp>
        <p:nvSpPr>
          <p:cNvPr id="3" name="Content Placeholder 2"/>
          <p:cNvSpPr>
            <a:spLocks noGrp="1"/>
          </p:cNvSpPr>
          <p:nvPr>
            <p:ph idx="1"/>
          </p:nvPr>
        </p:nvSpPr>
        <p:spPr>
          <a:xfrm>
            <a:off x="457200" y="1412776"/>
            <a:ext cx="8229600" cy="5112568"/>
          </a:xfrm>
        </p:spPr>
        <p:txBody>
          <a:bodyPr>
            <a:normAutofit lnSpcReduction="10000"/>
          </a:bodyPr>
          <a:lstStyle/>
          <a:p>
            <a:pPr marL="0" indent="0">
              <a:buNone/>
            </a:pPr>
            <a:r>
              <a:rPr lang="fa-IR" b="1" dirty="0" smtClean="0">
                <a:solidFill>
                  <a:schemeClr val="accent1">
                    <a:lumMod val="75000"/>
                  </a:schemeClr>
                </a:solidFill>
                <a:cs typeface="B Yagut" pitchFamily="2" charset="-78"/>
              </a:rPr>
              <a:t>4-مراقبت های اولیه سلامت :</a:t>
            </a:r>
          </a:p>
          <a:p>
            <a:pPr marL="0" indent="0" algn="just">
              <a:lnSpc>
                <a:spcPct val="150000"/>
              </a:lnSpc>
              <a:buNone/>
            </a:pPr>
            <a:r>
              <a:rPr lang="fa-IR" sz="2800" dirty="0" smtClean="0">
                <a:cs typeface="B Yagut" pitchFamily="2" charset="-78"/>
              </a:rPr>
              <a:t>خدمات اساسی سلامت مبتنی بر روش‌های کاربردی، از نظر علمی معتبر و از نظر اجتماعی پذیرفتنی است، که از طریق مشارکت کامل افراد و خانواده‌ها در دسترس همگان قرار می‌گیرند. این مراقبت ها اولین سطح تماس افراد، خانواده و جامعه با نظام سلامت کشور است و خدمات سلامت را تا آنجا که ممکن است به جایی که مردم در آن زندگی و کار می‌کنند، نزدیک می‌کند و نخستین جزء فرایند مراقبت مستمر سلامت را تشکیل می‌دهد.</a:t>
            </a:r>
            <a:endParaRPr lang="fa-IR" sz="28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074"/>
    </mc:Choice>
    <mc:Fallback xmlns="">
      <p:transition spd="slow" advTm="58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آذربایجان غربی</_x062f__x0627__x0646__x0634__x06af__x0627__x0647_>
    <_x0646__x0648__x0639__x0020__x062d__x06cc__x0637__x0647_ xmlns="12fdc5dc-769e-4543-b10d-fbea3dac4417">مباني بهداشت و كار در روستا</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5NN7CDR5NKU2-831-441</_dlc_DocId>
    <_dlc_DocIdUrl xmlns="1047730d-92e1-4018-9084-d932fd3a7f58">
      <Url>http://www.health.gov.ir/hnd/_layouts/DocIdRedir.aspx?ID=5NN7CDR5NKU2-831-441</Url>
      <Description>5NN7CDR5NKU2-831-441</Description>
    </_dlc_DocIdUrl>
  </documentManagement>
</p:properties>
</file>

<file path=customXml/itemProps1.xml><?xml version="1.0" encoding="utf-8"?>
<ds:datastoreItem xmlns:ds="http://schemas.openxmlformats.org/officeDocument/2006/customXml" ds:itemID="{377D5157-D240-49C5-864B-C30D6414EF0B}">
  <ds:schemaRefs>
    <ds:schemaRef ds:uri="http://schemas.microsoft.com/sharepoint/v3/contenttype/forms"/>
  </ds:schemaRefs>
</ds:datastoreItem>
</file>

<file path=customXml/itemProps2.xml><?xml version="1.0" encoding="utf-8"?>
<ds:datastoreItem xmlns:ds="http://schemas.openxmlformats.org/officeDocument/2006/customXml" ds:itemID="{6B66345A-CAB7-43D4-8AB7-0A0021674D35}">
  <ds:schemaRefs>
    <ds:schemaRef ds:uri="http://schemas.microsoft.com/sharepoint/events"/>
  </ds:schemaRefs>
</ds:datastoreItem>
</file>

<file path=customXml/itemProps3.xml><?xml version="1.0" encoding="utf-8"?>
<ds:datastoreItem xmlns:ds="http://schemas.openxmlformats.org/officeDocument/2006/customXml" ds:itemID="{0D4ADA36-E2E6-46E3-91C0-01B809C0C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F9D236E-B683-46FF-815C-0CC34F6D911D}">
  <ds:schemaRefs>
    <ds:schemaRef ds:uri="12fdc5dc-769e-4543-b10d-fbea3dac4417"/>
    <ds:schemaRef ds:uri="http://schemas.microsoft.com/office/infopath/2007/PartnerControls"/>
    <ds:schemaRef ds:uri="http://schemas.microsoft.com/office/2006/documentManagement/types"/>
    <ds:schemaRef ds:uri="http://purl.org/dc/dcmitype/"/>
    <ds:schemaRef ds:uri="http://schemas.microsoft.com/office/2006/metadata/properties"/>
    <ds:schemaRef ds:uri="http://www.w3.org/XML/1998/namespace"/>
    <ds:schemaRef ds:uri="http://schemas.openxmlformats.org/package/2006/metadata/core-properties"/>
    <ds:schemaRef ds:uri="1047730d-92e1-4018-9084-d932fd3a7f58"/>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747</TotalTime>
  <Words>1393</Words>
  <Application>Microsoft Office PowerPoint</Application>
  <PresentationFormat>On-screen Show (4:3)</PresentationFormat>
  <Paragraphs>132</Paragraphs>
  <Slides>24</Slides>
  <Notes>1</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B Yagut</vt:lpstr>
      <vt:lpstr>Calibri</vt:lpstr>
      <vt:lpstr>Times New Roman</vt:lpstr>
      <vt:lpstr>Wingdings</vt:lpstr>
      <vt:lpstr>Office Theme</vt:lpstr>
      <vt:lpstr>برنامه گسترش مراقبت های اولیه سلامت برای تحقق پوشش همگانی سلامت در مناطق شهری </vt:lpstr>
      <vt:lpstr> نام و نام خانوادگی:  آرزو  سعادتی مدرک تحصیلی:  کارشناس مامایی  موقعیت اشتغال سازمانی مدرس: مدیر مرکز آموزش  بهورزی شهرستان بوکان دانشگاه علوم پزشکی و خدمات بهداشتی درمانی آذربایجان غربی </vt:lpstr>
      <vt:lpstr>اهداف آموزشی</vt:lpstr>
      <vt:lpstr>فهرست  عناوین </vt:lpstr>
      <vt:lpstr>فهرست  عناوین </vt:lpstr>
      <vt:lpstr>آشنایی با برنامه خدمات جامع سلامت شهری </vt:lpstr>
      <vt:lpstr>تعریف : خدمات سلامت </vt:lpstr>
      <vt:lpstr>تعریف خدمات همگانی سلامت </vt:lpstr>
      <vt:lpstr>تعریف مراقبت های اولیه سلامت (PHC)</vt:lpstr>
      <vt:lpstr>تعریف خدمات بهداشت عمومی </vt:lpstr>
      <vt:lpstr>تعریف ارجاع و سطح بندی در نظام ارائه خدمات </vt:lpstr>
      <vt:lpstr>PowerPoint Presentation</vt:lpstr>
      <vt:lpstr>تعریف تیم سلامت</vt:lpstr>
      <vt:lpstr>تعریف مراقب سلامت </vt:lpstr>
      <vt:lpstr>بسته خدمات سلامت در PHC شهری</vt:lpstr>
      <vt:lpstr>پرونده الکترونیکی سلامت و پرونده خانوار </vt:lpstr>
      <vt:lpstr>جمعیت هدف </vt:lpstr>
      <vt:lpstr>ساختار ارائه مراقبت های اولیه سلامت </vt:lpstr>
      <vt:lpstr>PowerPoint Presentation</vt:lpstr>
      <vt:lpstr>سطوح پایش و ارزشیابی در برنامه پزشک خانواده شهری </vt:lpstr>
      <vt:lpstr>خلاصه مطالب و نتیجه گیری </vt:lpstr>
      <vt:lpstr>پرسش و تمرین </vt:lpstr>
      <vt:lpstr>فهرست منابع</vt:lpstr>
      <vt:lpstr>نظرات و پیشنهادات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برنامه گسترش مراقبت های اولیه سلامت برای تحقق پوشش همگانی سلامت در مناطق شهری</dc:title>
  <dc:creator>user1</dc:creator>
  <cp:lastModifiedBy>Sima Jalali</cp:lastModifiedBy>
  <cp:revision>130</cp:revision>
  <dcterms:created xsi:type="dcterms:W3CDTF">2020-04-28T09:16:39Z</dcterms:created>
  <dcterms:modified xsi:type="dcterms:W3CDTF">2020-12-02T07:58:25Z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f4f82cd3-18e6-40f4-94bb-96160dc39d3c</vt:lpwstr>
  </property>
</Properties>
</file>